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3" r:id="rId6"/>
    <p:sldId id="259" r:id="rId7"/>
    <p:sldId id="267" r:id="rId8"/>
    <p:sldId id="268" r:id="rId9"/>
    <p:sldId id="260" r:id="rId10"/>
    <p:sldId id="262" r:id="rId11"/>
    <p:sldId id="261" r:id="rId12"/>
    <p:sldId id="265" r:id="rId13"/>
    <p:sldId id="264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66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EB52-CA1A-4FAC-ABC9-EB8B5D101599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419A-7C6B-455C-924D-7639C73357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5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EB52-CA1A-4FAC-ABC9-EB8B5D101599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419A-7C6B-455C-924D-7639C73357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4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EB52-CA1A-4FAC-ABC9-EB8B5D101599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419A-7C6B-455C-924D-7639C73357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6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EB52-CA1A-4FAC-ABC9-EB8B5D101599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419A-7C6B-455C-924D-7639C73357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6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EB52-CA1A-4FAC-ABC9-EB8B5D101599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419A-7C6B-455C-924D-7639C73357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5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EB52-CA1A-4FAC-ABC9-EB8B5D101599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419A-7C6B-455C-924D-7639C73357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3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EB52-CA1A-4FAC-ABC9-EB8B5D101599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419A-7C6B-455C-924D-7639C73357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2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EB52-CA1A-4FAC-ABC9-EB8B5D101599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419A-7C6B-455C-924D-7639C73357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90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EB52-CA1A-4FAC-ABC9-EB8B5D101599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419A-7C6B-455C-924D-7639C73357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01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EB52-CA1A-4FAC-ABC9-EB8B5D101599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419A-7C6B-455C-924D-7639C73357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9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EB52-CA1A-4FAC-ABC9-EB8B5D101599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419A-7C6B-455C-924D-7639C73357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6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EB52-CA1A-4FAC-ABC9-EB8B5D101599}" type="datetimeFigureOut">
              <a:rPr lang="en-US" smtClean="0"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7419A-7C6B-455C-924D-7639C73357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39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WIA Youth Program</a:t>
            </a:r>
            <a:endParaRPr lang="en-US" sz="60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Escambia County</a:t>
            </a:r>
          </a:p>
          <a:p>
            <a:r>
              <a:rPr lang="en-US" sz="4400" b="1" dirty="0" smtClean="0">
                <a:solidFill>
                  <a:srgbClr val="FFFF00"/>
                </a:solidFill>
                <a:latin typeface="Bradley Hand ITC" panose="03070402050302030203" pitchFamily="66" charset="0"/>
              </a:rPr>
              <a:t>School District</a:t>
            </a:r>
            <a:endParaRPr lang="en-US" sz="4400" b="1" dirty="0">
              <a:solidFill>
                <a:srgbClr val="FFFF0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8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WIA Youth Activities</a:t>
            </a:r>
            <a:endParaRPr lang="en-US" sz="6000" u="sng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Florida Ready to Work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dirty="0" smtClean="0">
              <a:latin typeface="Segoe Print" panose="02000600000000000000" pitchFamily="2" charset="0"/>
            </a:endParaRPr>
          </a:p>
          <a:p>
            <a:r>
              <a:rPr lang="en-US" sz="2000" dirty="0" smtClean="0">
                <a:latin typeface="Segoe Print" panose="02000600000000000000" pitchFamily="2" charset="0"/>
              </a:rPr>
              <a:t>During June 2014 </a:t>
            </a:r>
            <a:r>
              <a:rPr lang="en-US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10</a:t>
            </a:r>
            <a:r>
              <a:rPr lang="en-US" sz="2000" dirty="0" smtClean="0">
                <a:latin typeface="Segoe Print" panose="02000600000000000000" pitchFamily="2" charset="0"/>
              </a:rPr>
              <a:t> WFHS Academy students attended training taught by Ms. Angela Irby who is a Business Education instructor at PFHS &amp; Leah McMillan, WIA Youth Case Manager</a:t>
            </a:r>
          </a:p>
          <a:p>
            <a:pPr marL="0" indent="0" algn="ctr">
              <a:buNone/>
            </a:pPr>
            <a:r>
              <a:rPr lang="en-US" sz="2400" dirty="0" smtClean="0">
                <a:latin typeface="Segoe Print" panose="02000600000000000000" pitchFamily="2" charset="0"/>
              </a:rPr>
              <a:t>&amp;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Lubrication Certification (Oil Change) Class</a:t>
            </a:r>
          </a:p>
          <a:p>
            <a:r>
              <a:rPr lang="en-US" sz="2000" dirty="0" smtClean="0">
                <a:latin typeface="Segoe Print" panose="02000600000000000000" pitchFamily="2" charset="0"/>
              </a:rPr>
              <a:t>Students received </a:t>
            </a:r>
            <a:r>
              <a:rPr lang="en-US" sz="2000" b="1" dirty="0">
                <a:solidFill>
                  <a:srgbClr val="FFFF00"/>
                </a:solidFill>
                <a:latin typeface="Segoe Print" panose="02000600000000000000" pitchFamily="2" charset="0"/>
              </a:rPr>
              <a:t>8</a:t>
            </a:r>
            <a:r>
              <a:rPr lang="en-US" sz="2000" b="1" dirty="0">
                <a:latin typeface="Segoe Print" panose="02000600000000000000" pitchFamily="2" charset="0"/>
              </a:rPr>
              <a:t> hours of instruction in Automotive Lubrication &amp; Inspection, Tool Identification and Safety </a:t>
            </a:r>
            <a:r>
              <a:rPr lang="en-US" sz="2000" b="1" dirty="0" smtClean="0">
                <a:latin typeface="Segoe Print" panose="02000600000000000000" pitchFamily="2" charset="0"/>
              </a:rPr>
              <a:t>Techniques in both February &amp; July 2014</a:t>
            </a:r>
            <a:endParaRPr lang="en-US" sz="2000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Number of Youth Served</a:t>
            </a:r>
            <a:endParaRPr lang="en-US" sz="4800" u="sng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Streamlining the Caseload……</a:t>
            </a:r>
          </a:p>
          <a:p>
            <a:pPr marL="0" indent="0" algn="ctr">
              <a:buNone/>
            </a:pPr>
            <a:r>
              <a:rPr lang="en-US" sz="2400" dirty="0" smtClean="0">
                <a:latin typeface="Segoe Print" panose="02000600000000000000" pitchFamily="2" charset="0"/>
              </a:rPr>
              <a:t>In March 2013 the WIA Youth Program had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198</a:t>
            </a:r>
            <a:r>
              <a:rPr lang="en-US" sz="2400" dirty="0" smtClean="0">
                <a:latin typeface="Segoe Print" panose="02000600000000000000" pitchFamily="2" charset="0"/>
              </a:rPr>
              <a:t> Active Participants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000" dirty="0" smtClean="0">
                <a:latin typeface="Segoe Print" panose="02000600000000000000" pitchFamily="2" charset="0"/>
              </a:rPr>
              <a:t>In August 2014 the WIA Youth Program has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73 </a:t>
            </a:r>
            <a:r>
              <a:rPr lang="en-US" sz="2000" dirty="0" smtClean="0">
                <a:latin typeface="Segoe Print" panose="02000600000000000000" pitchFamily="2" charset="0"/>
              </a:rPr>
              <a:t>Active Participants</a:t>
            </a:r>
          </a:p>
          <a:p>
            <a:pPr marL="0" indent="0" algn="ctr">
              <a:buNone/>
            </a:pPr>
            <a:endParaRPr lang="en-US" sz="1200" dirty="0"/>
          </a:p>
        </p:txBody>
      </p:sp>
      <p:pic>
        <p:nvPicPr>
          <p:cNvPr id="6146" name="Picture 2" descr="C:\Users\lmcmillan1\AppData\Local\Microsoft\Windows\Temporary Internet Files\Content.IE5\PNZ7WL4I\MC9003909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18" y="3048000"/>
            <a:ext cx="575065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11" y="4876800"/>
            <a:ext cx="74168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5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Budget Cuts </a:t>
            </a:r>
            <a:r>
              <a:rPr lang="en-US" sz="3600" dirty="0" smtClean="0">
                <a:solidFill>
                  <a:srgbClr val="FF0000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</a:t>
            </a:r>
            <a:endParaRPr lang="en-US" sz="36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Segoe Print" panose="02000600000000000000" pitchFamily="2" charset="0"/>
              </a:rPr>
              <a:t>Despite </a:t>
            </a:r>
            <a:r>
              <a:rPr lang="en-U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$61,000.00 </a:t>
            </a:r>
            <a:r>
              <a:rPr lang="en-US" dirty="0" smtClean="0">
                <a:latin typeface="Segoe Print" panose="02000600000000000000" pitchFamily="2" charset="0"/>
              </a:rPr>
              <a:t>in budget cuts W.I.A. Youth was able to continue to serve the same number of students!</a:t>
            </a:r>
          </a:p>
          <a:p>
            <a:pPr marL="0" indent="0" algn="ctr">
              <a:buNone/>
            </a:pPr>
            <a:endParaRPr lang="en-US" dirty="0"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dirty="0">
              <a:latin typeface="Segoe Print" panose="02000600000000000000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09" y="3733799"/>
            <a:ext cx="202269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6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W.I.A. Youth Program</a:t>
            </a:r>
            <a:endParaRPr lang="en-US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Our New W.I.A. Youth Secretary!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Mary </a:t>
            </a:r>
            <a:r>
              <a:rPr lang="en-US" dirty="0" err="1" smtClean="0">
                <a:solidFill>
                  <a:srgbClr val="FF0066"/>
                </a:solidFill>
                <a:latin typeface="Segoe Print" panose="02000600000000000000" pitchFamily="2" charset="0"/>
              </a:rPr>
              <a:t>Moorer</a:t>
            </a:r>
            <a:endParaRPr lang="en-US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dirty="0" smtClean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66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lmcmillian\Pictures\Mary Moo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484" y="28956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66"/>
                </a:solidFill>
                <a:latin typeface="Segoe Print" panose="02000600000000000000" pitchFamily="2" charset="0"/>
              </a:rPr>
              <a:t>CATE </a:t>
            </a:r>
            <a:r>
              <a:rPr lang="en-US" dirty="0">
                <a:solidFill>
                  <a:srgbClr val="FF0066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600200"/>
            <a:ext cx="3581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2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u="sng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Success Stories</a:t>
            </a:r>
            <a:endParaRPr lang="en-US" sz="6000" u="sng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4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Ayanna Jenkins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Work Experience at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	  Marathon Health</a:t>
            </a:r>
          </a:p>
          <a:p>
            <a:pPr marL="0" indent="0">
              <a:buNone/>
            </a:pPr>
            <a:endParaRPr lang="en-US" i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       College Bound  this Fall!    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FFFF00"/>
                </a:solidFill>
              </a:rPr>
              <a:t> 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4" name="Picture 2" descr="C:\Users\lmcmillian\Pictures\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5491" y="3031309"/>
            <a:ext cx="3227977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399"/>
            <a:ext cx="1645920" cy="135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59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u="sng" dirty="0">
                <a:solidFill>
                  <a:srgbClr val="FF0066"/>
                </a:solidFill>
                <a:latin typeface="Segoe Print" panose="02000600000000000000" pitchFamily="2" charset="0"/>
              </a:rPr>
              <a:t>Success Stories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Career Academy Student Intern of the Year!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          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                       </a:t>
            </a:r>
            <a:r>
              <a:rPr lang="en-US" sz="4000" dirty="0" smtClean="0">
                <a:solidFill>
                  <a:srgbClr val="FF6600"/>
                </a:solidFill>
                <a:latin typeface="Segoe Print" panose="02000600000000000000" pitchFamily="2" charset="0"/>
              </a:rPr>
              <a:t>Aliya</a:t>
            </a:r>
            <a:r>
              <a:rPr lang="en-US" sz="3600" dirty="0" smtClean="0">
                <a:solidFill>
                  <a:srgbClr val="FF6600"/>
                </a:solidFill>
                <a:latin typeface="Segoe Print" panose="02000600000000000000" pitchFamily="2" charset="0"/>
              </a:rPr>
              <a:t>         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FF6600"/>
                </a:solidFill>
                <a:latin typeface="Segoe Print" panose="02000600000000000000" pitchFamily="2" charset="0"/>
              </a:rPr>
              <a:t> </a:t>
            </a:r>
            <a:r>
              <a:rPr lang="en-US" sz="3600" dirty="0" smtClean="0">
                <a:solidFill>
                  <a:srgbClr val="FF6600"/>
                </a:solidFill>
                <a:latin typeface="Segoe Print" panose="02000600000000000000" pitchFamily="2" charset="0"/>
              </a:rPr>
              <a:t>                </a:t>
            </a:r>
            <a:r>
              <a:rPr lang="en-US" sz="4400" dirty="0" smtClean="0">
                <a:solidFill>
                  <a:srgbClr val="FF6600"/>
                </a:solidFill>
                <a:latin typeface="Segoe Print" panose="02000600000000000000" pitchFamily="2" charset="0"/>
              </a:rPr>
              <a:t>      </a:t>
            </a:r>
            <a:r>
              <a:rPr lang="en-US" sz="4400" dirty="0" err="1" smtClean="0">
                <a:solidFill>
                  <a:srgbClr val="FF6600"/>
                </a:solidFill>
                <a:latin typeface="Segoe Print" panose="02000600000000000000" pitchFamily="2" charset="0"/>
              </a:rPr>
              <a:t>Eggleton</a:t>
            </a:r>
            <a:endParaRPr lang="en-US" sz="4400" dirty="0" smtClean="0">
              <a:solidFill>
                <a:srgbClr val="FF6600"/>
              </a:solidFill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sz="4000" dirty="0" smtClean="0">
              <a:solidFill>
                <a:srgbClr val="002060"/>
              </a:solidFill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209800"/>
            <a:ext cx="3200400" cy="426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24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Success Stories</a:t>
            </a:r>
            <a:endParaRPr lang="en-US" sz="6600" u="sng" dirty="0">
              <a:latin typeface="Segoe Print" panose="020006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6600"/>
                </a:solidFill>
                <a:latin typeface="Segoe Print" panose="02000600000000000000" pitchFamily="2" charset="0"/>
              </a:rPr>
              <a:t>  </a:t>
            </a:r>
            <a:r>
              <a:rPr lang="en-US" sz="4000" b="1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Frank </a:t>
            </a:r>
            <a:r>
              <a:rPr lang="en-US" sz="4000" b="1" dirty="0" err="1" smtClean="0">
                <a:solidFill>
                  <a:srgbClr val="FFFF00"/>
                </a:solidFill>
                <a:latin typeface="Segoe Print" panose="02000600000000000000" pitchFamily="2" charset="0"/>
              </a:rPr>
              <a:t>Indelicato</a:t>
            </a:r>
            <a:endParaRPr lang="en-US" sz="4000" b="1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Enrolled in Automotive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 Service Technology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Rec’d 3 OCP’s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Co-</a:t>
            </a:r>
            <a:r>
              <a:rPr lang="en-US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oping</a:t>
            </a:r>
            <a:r>
              <a:rPr lang="en-US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at </a:t>
            </a:r>
            <a:r>
              <a:rPr lang="en-US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Meineke</a:t>
            </a:r>
            <a:endParaRPr lang="en-US" sz="28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Excellent Life </a:t>
            </a:r>
            <a:r>
              <a:rPr lang="en-US" sz="28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Mgmt</a:t>
            </a:r>
            <a:r>
              <a:rPr lang="en-US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Skills</a:t>
            </a:r>
          </a:p>
          <a:p>
            <a:endParaRPr lang="en-US" sz="2800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lmcmillian\Pictures\Frank Indelic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0"/>
            <a:ext cx="1280160" cy="146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20" y="5377584"/>
            <a:ext cx="1554480" cy="136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155096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3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u="sng" dirty="0">
                <a:solidFill>
                  <a:srgbClr val="FF0000"/>
                </a:solidFill>
                <a:latin typeface="Segoe Print" panose="02000600000000000000" pitchFamily="2" charset="0"/>
              </a:rPr>
              <a:t>Success Stories</a:t>
            </a:r>
            <a:endParaRPr lang="en-US" sz="6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James Holland</a:t>
            </a:r>
          </a:p>
          <a:p>
            <a:pPr marL="0" indent="0">
              <a:buNone/>
            </a:pPr>
            <a:endParaRPr lang="en-US" sz="1400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1400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Gained valuable work experience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  at the ECSD Bus Garage</a:t>
            </a:r>
            <a:r>
              <a:rPr lang="en-US" sz="24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			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ECSD</a:t>
            </a:r>
            <a:r>
              <a:rPr lang="en-US" sz="2400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Segoe Print" panose="02000600000000000000" pitchFamily="2" charset="0"/>
              </a:rPr>
              <a:t>New Permanent Employee!</a:t>
            </a:r>
            <a:endParaRPr lang="en-US" dirty="0">
              <a:solidFill>
                <a:srgbClr val="FFFF00"/>
              </a:solidFill>
              <a:latin typeface="Segoe Print" panose="020006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3910414"/>
            <a:ext cx="1188720" cy="122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lmcmillian\Pictures\James Holland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32827" y="2738880"/>
            <a:ext cx="292627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9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Outstanding Worksites</a:t>
            </a:r>
            <a:endParaRPr lang="en-US" sz="5400" u="sng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Segoe Print" panose="02000600000000000000" pitchFamily="2" charset="0"/>
              </a:rPr>
              <a:t>Warren </a:t>
            </a:r>
            <a:r>
              <a:rPr lang="en-US" sz="2400" dirty="0" err="1" smtClean="0">
                <a:latin typeface="Segoe Print" panose="02000600000000000000" pitchFamily="2" charset="0"/>
              </a:rPr>
              <a:t>Averett</a:t>
            </a:r>
            <a:r>
              <a:rPr lang="en-US" sz="2400" dirty="0" smtClean="0">
                <a:latin typeface="Segoe Print" panose="02000600000000000000" pitchFamily="2" charset="0"/>
              </a:rPr>
              <a:t>, LLC					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Escambia County Sheriff’s Dept. </a:t>
            </a:r>
          </a:p>
          <a:p>
            <a:pPr marL="0" indent="0">
              <a:buNone/>
            </a:pPr>
            <a:r>
              <a:rPr lang="en-US" sz="2400" dirty="0" smtClean="0">
                <a:latin typeface="Segoe Print" panose="02000600000000000000" pitchFamily="2" charset="0"/>
              </a:rPr>
              <a:t>   (Forensics, Investigations &amp; Records)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Gulf Power Academy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Michael </a:t>
            </a:r>
            <a:r>
              <a:rPr lang="en-US" sz="2400" dirty="0" err="1" smtClean="0">
                <a:latin typeface="Segoe Print" panose="02000600000000000000" pitchFamily="2" charset="0"/>
              </a:rPr>
              <a:t>Guttman</a:t>
            </a:r>
            <a:r>
              <a:rPr lang="en-US" sz="2400" dirty="0" smtClean="0">
                <a:latin typeface="Segoe Print" panose="02000600000000000000" pitchFamily="2" charset="0"/>
              </a:rPr>
              <a:t> Law Office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Pathways for Change	</a:t>
            </a:r>
          </a:p>
          <a:p>
            <a:r>
              <a:rPr lang="en-US" sz="2400" dirty="0" smtClean="0">
                <a:latin typeface="Segoe Print" panose="02000600000000000000" pitchFamily="2" charset="0"/>
              </a:rPr>
              <a:t>N.A.S. Flight Academy	</a:t>
            </a:r>
          </a:p>
          <a:p>
            <a:endParaRPr lang="en-US" sz="2400" dirty="0">
              <a:latin typeface="Segoe Print" panose="020006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62656"/>
            <a:ext cx="109560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04" y="13716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957" y="4788607"/>
            <a:ext cx="1645920" cy="122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275491"/>
            <a:ext cx="2160798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966104"/>
            <a:ext cx="118872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1397204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20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N.A.S. Flight Academy</a:t>
            </a:r>
            <a:endParaRPr lang="en-US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Segoe Print" panose="02000600000000000000" pitchFamily="2" charset="0"/>
              </a:rPr>
              <a:t>Pictures from the Carrier Simulator</a:t>
            </a:r>
          </a:p>
          <a:p>
            <a:pPr marL="0" indent="0" algn="ctr">
              <a:buNone/>
            </a:pPr>
            <a:endParaRPr lang="en-US" dirty="0">
              <a:latin typeface="Segoe Print" panose="02000600000000000000" pitchFamily="2" charset="0"/>
            </a:endParaRPr>
          </a:p>
          <a:p>
            <a:pPr marL="0" indent="0">
              <a:buNone/>
            </a:pPr>
            <a:endParaRPr lang="en-US" dirty="0">
              <a:latin typeface="Segoe Print" panose="02000600000000000000" pitchFamily="2" charset="0"/>
            </a:endParaRPr>
          </a:p>
        </p:txBody>
      </p:sp>
      <p:pic>
        <p:nvPicPr>
          <p:cNvPr id="1026" name="Picture 2" descr="C:\Users\lmcmillian\Pictures\Flight Academy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2834640" cy="37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mcmillian\Pictures\Flight Academy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30979"/>
            <a:ext cx="2926080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Segoe Print" panose="02000600000000000000" pitchFamily="2" charset="0"/>
              </a:rPr>
              <a:t>N.A.S. Flight Academy</a:t>
            </a:r>
            <a:endParaRPr lang="en-US" dirty="0"/>
          </a:p>
        </p:txBody>
      </p:sp>
      <p:pic>
        <p:nvPicPr>
          <p:cNvPr id="2050" name="Picture 2" descr="C:\Users\lmcmillian\Pictures\Flight Academy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146304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icsair\IMG_1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picsair\IMG_1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-6705600"/>
            <a:ext cx="219456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picsair\IMG_12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30" y="1524000"/>
            <a:ext cx="1463040" cy="19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picsair\IMG_12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55720"/>
            <a:ext cx="185166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picsair\IMG_121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38722"/>
            <a:ext cx="198882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picsair\IMG_12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30" y="3870960"/>
            <a:ext cx="1828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36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ACT: 18 or &gt;</a:t>
            </a:r>
            <a:endParaRPr lang="en-US" sz="60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Segoe Print" panose="02000600000000000000" pitchFamily="2" charset="0"/>
              </a:rPr>
              <a:t>W.I.A. Youth had two students pass the ACT in June 2014 with an 18 or higher in Reading.</a:t>
            </a:r>
          </a:p>
          <a:p>
            <a:pPr marL="0" indent="0">
              <a:buNone/>
            </a:pPr>
            <a:endParaRPr lang="en-US" sz="2400" dirty="0" smtClean="0">
              <a:latin typeface="Segoe Print" panose="02000600000000000000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Segoe Print" panose="02000600000000000000" pitchFamily="2" charset="0"/>
              </a:rPr>
              <a:t>This enabled the students to receive their high school diplomas.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			</a:t>
            </a:r>
            <a:r>
              <a:rPr lang="en-US" sz="2800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Akela</a:t>
            </a:r>
            <a:r>
              <a:rPr lang="en-US" sz="28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Stanton</a:t>
            </a:r>
            <a:r>
              <a:rPr lang="en-US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     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		    </a:t>
            </a:r>
            <a:r>
              <a:rPr lang="en-US" sz="2800" dirty="0" err="1" smtClean="0">
                <a:solidFill>
                  <a:srgbClr val="FF0000"/>
                </a:solidFill>
                <a:latin typeface="Segoe Print" panose="02000600000000000000" pitchFamily="2" charset="0"/>
              </a:rPr>
              <a:t>Jakeisha</a:t>
            </a:r>
            <a:r>
              <a:rPr lang="en-US" sz="28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McCrery</a:t>
            </a:r>
          </a:p>
          <a:p>
            <a:pPr marL="0" indent="0" algn="ctr">
              <a:buNone/>
            </a:pPr>
            <a:endParaRPr lang="en-US" sz="2000" dirty="0" smtClean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0" indent="0" algn="r">
              <a:buNone/>
            </a:pPr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Fabulous ACT Tutor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                                                      Mr. Wolfe</a:t>
            </a:r>
            <a:endParaRPr lang="en-US" sz="2000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05401"/>
            <a:ext cx="1097280" cy="115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mcmillian\Pictures\Jesse Wolfe - 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05200"/>
            <a:ext cx="170688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lmcmillian\AppData\Local\Temp\XPgrpwise\IMG_1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65" y="3764281"/>
            <a:ext cx="2011680" cy="268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252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WIA Youth Program</vt:lpstr>
      <vt:lpstr>Success Stories</vt:lpstr>
      <vt:lpstr>Success Stories</vt:lpstr>
      <vt:lpstr>Success Stories</vt:lpstr>
      <vt:lpstr>Success Stories</vt:lpstr>
      <vt:lpstr>Outstanding Worksites</vt:lpstr>
      <vt:lpstr>N.A.S. Flight Academy</vt:lpstr>
      <vt:lpstr>N.A.S. Flight Academy</vt:lpstr>
      <vt:lpstr>ACT: 18 or &gt;</vt:lpstr>
      <vt:lpstr>WIA Youth Activities</vt:lpstr>
      <vt:lpstr>Number of Youth Served</vt:lpstr>
      <vt:lpstr>Budget Cuts </vt:lpstr>
      <vt:lpstr>W.I.A. Youth Program</vt:lpstr>
      <vt:lpstr>CATE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WIA Youth Program</dc:title>
  <dc:creator>Leah McMillan</dc:creator>
  <cp:lastModifiedBy>Karshna Katherine</cp:lastModifiedBy>
  <cp:revision>45</cp:revision>
  <dcterms:created xsi:type="dcterms:W3CDTF">2013-08-29T14:42:37Z</dcterms:created>
  <dcterms:modified xsi:type="dcterms:W3CDTF">2014-09-03T17:19:08Z</dcterms:modified>
</cp:coreProperties>
</file>