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7" r:id="rId5"/>
    <p:sldId id="256" r:id="rId6"/>
    <p:sldId id="313" r:id="rId7"/>
    <p:sldId id="325" r:id="rId8"/>
    <p:sldId id="321" r:id="rId9"/>
    <p:sldId id="264" r:id="rId10"/>
    <p:sldId id="311" r:id="rId11"/>
    <p:sldId id="330" r:id="rId12"/>
    <p:sldId id="305" r:id="rId13"/>
    <p:sldId id="304" r:id="rId14"/>
    <p:sldId id="275" r:id="rId15"/>
    <p:sldId id="312" r:id="rId16"/>
    <p:sldId id="328" r:id="rId17"/>
    <p:sldId id="322" r:id="rId18"/>
    <p:sldId id="261" r:id="rId19"/>
    <p:sldId id="329" r:id="rId20"/>
    <p:sldId id="326" r:id="rId21"/>
    <p:sldId id="317" r:id="rId22"/>
    <p:sldId id="319" r:id="rId23"/>
    <p:sldId id="320" r:id="rId24"/>
    <p:sldId id="333" r:id="rId25"/>
    <p:sldId id="327" r:id="rId26"/>
    <p:sldId id="283" r:id="rId27"/>
    <p:sldId id="331" r:id="rId28"/>
    <p:sldId id="332" r:id="rId29"/>
    <p:sldId id="334" r:id="rId30"/>
  </p:sldIdLst>
  <p:sldSz cx="9144000" cy="6858000" type="screen4x3"/>
  <p:notesSz cx="7045325" cy="9345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a:srgbClr val="003399"/>
    <a:srgbClr val="FFFFFF"/>
    <a:srgbClr val="0033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93560" autoAdjust="0"/>
  </p:normalViewPr>
  <p:slideViewPr>
    <p:cSldViewPr>
      <p:cViewPr>
        <p:scale>
          <a:sx n="100" d="100"/>
          <a:sy n="100" d="100"/>
        </p:scale>
        <p:origin x="-43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96" y="-102"/>
      </p:cViewPr>
      <p:guideLst>
        <p:guide orient="horz" pos="2944"/>
        <p:guide pos="221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52" tIns="46827" rIns="93652" bIns="46827" rtlCol="0"/>
          <a:lstStyle>
            <a:lvl1pPr algn="l">
              <a:defRPr sz="1200"/>
            </a:lvl1pPr>
          </a:lstStyle>
          <a:p>
            <a:endParaRPr lang="en-US" dirty="0"/>
          </a:p>
        </p:txBody>
      </p:sp>
      <p:sp>
        <p:nvSpPr>
          <p:cNvPr id="3" name="Date Placeholder 2"/>
          <p:cNvSpPr>
            <a:spLocks noGrp="1"/>
          </p:cNvSpPr>
          <p:nvPr>
            <p:ph type="dt" sz="quarter" idx="1"/>
          </p:nvPr>
        </p:nvSpPr>
        <p:spPr>
          <a:xfrm>
            <a:off x="3990721" y="0"/>
            <a:ext cx="3052974" cy="467281"/>
          </a:xfrm>
          <a:prstGeom prst="rect">
            <a:avLst/>
          </a:prstGeom>
        </p:spPr>
        <p:txBody>
          <a:bodyPr vert="horz" lIns="93652" tIns="46827" rIns="93652" bIns="46827" rtlCol="0"/>
          <a:lstStyle>
            <a:lvl1pPr algn="r">
              <a:defRPr sz="1200"/>
            </a:lvl1pPr>
          </a:lstStyle>
          <a:p>
            <a:fld id="{C85801BF-8961-4C56-AE04-24BC3A981228}" type="datetimeFigureOut">
              <a:rPr lang="en-US" smtClean="0"/>
              <a:pPr/>
              <a:t>9/19/2014</a:t>
            </a:fld>
            <a:endParaRPr lang="en-US" dirty="0"/>
          </a:p>
        </p:txBody>
      </p:sp>
      <p:sp>
        <p:nvSpPr>
          <p:cNvPr id="4" name="Footer Placeholder 3"/>
          <p:cNvSpPr>
            <a:spLocks noGrp="1"/>
          </p:cNvSpPr>
          <p:nvPr>
            <p:ph type="ftr" sz="quarter" idx="2"/>
          </p:nvPr>
        </p:nvSpPr>
        <p:spPr>
          <a:xfrm>
            <a:off x="0" y="8876711"/>
            <a:ext cx="3052974" cy="467281"/>
          </a:xfrm>
          <a:prstGeom prst="rect">
            <a:avLst/>
          </a:prstGeom>
        </p:spPr>
        <p:txBody>
          <a:bodyPr vert="horz" lIns="93652" tIns="46827" rIns="93652" bIns="468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3652" tIns="46827" rIns="93652" bIns="46827" rtlCol="0" anchor="b"/>
          <a:lstStyle>
            <a:lvl1pPr algn="r">
              <a:defRPr sz="1200"/>
            </a:lvl1pPr>
          </a:lstStyle>
          <a:p>
            <a:fld id="{1FE87FB4-03AC-41CC-B3AA-068AE4888C96}" type="slidenum">
              <a:rPr lang="en-US" smtClean="0"/>
              <a:pPr/>
              <a:t>‹#›</a:t>
            </a:fld>
            <a:endParaRPr lang="en-US" dirty="0"/>
          </a:p>
        </p:txBody>
      </p:sp>
    </p:spTree>
    <p:extLst>
      <p:ext uri="{BB962C8B-B14F-4D97-AF65-F5344CB8AC3E}">
        <p14:creationId xmlns:p14="http://schemas.microsoft.com/office/powerpoint/2010/main" val="1246135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52" tIns="46827" rIns="93652" bIns="46827"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90721" y="0"/>
            <a:ext cx="3052974" cy="467281"/>
          </a:xfrm>
          <a:prstGeom prst="rect">
            <a:avLst/>
          </a:prstGeom>
        </p:spPr>
        <p:txBody>
          <a:bodyPr vert="horz" lIns="93652" tIns="46827" rIns="93652" bIns="46827" rtlCol="0"/>
          <a:lstStyle>
            <a:lvl1pPr algn="r" fontAlgn="auto">
              <a:spcBef>
                <a:spcPts val="0"/>
              </a:spcBef>
              <a:spcAft>
                <a:spcPts val="0"/>
              </a:spcAft>
              <a:defRPr sz="1200">
                <a:latin typeface="+mn-lt"/>
              </a:defRPr>
            </a:lvl1pPr>
          </a:lstStyle>
          <a:p>
            <a:pPr>
              <a:defRPr/>
            </a:pPr>
            <a:fld id="{F17E41ED-31BA-47A3-A96A-4D000DD7C432}" type="datetimeFigureOut">
              <a:rPr lang="en-US"/>
              <a:pPr>
                <a:defRPr/>
              </a:pPr>
              <a:t>9/19/2014</a:t>
            </a:fld>
            <a:endParaRPr lang="en-US" dirty="0"/>
          </a:p>
        </p:txBody>
      </p:sp>
      <p:sp>
        <p:nvSpPr>
          <p:cNvPr id="4" name="Slide Image Placeholder 3"/>
          <p:cNvSpPr>
            <a:spLocks noGrp="1" noRot="1" noChangeAspect="1"/>
          </p:cNvSpPr>
          <p:nvPr>
            <p:ph type="sldImg" idx="2"/>
          </p:nvPr>
        </p:nvSpPr>
        <p:spPr>
          <a:xfrm>
            <a:off x="1185863" y="700088"/>
            <a:ext cx="4673600" cy="3505200"/>
          </a:xfrm>
          <a:prstGeom prst="rect">
            <a:avLst/>
          </a:prstGeom>
          <a:noFill/>
          <a:ln w="12700">
            <a:solidFill>
              <a:prstClr val="black"/>
            </a:solidFill>
          </a:ln>
        </p:spPr>
        <p:txBody>
          <a:bodyPr vert="horz" lIns="93652" tIns="46827" rIns="93652" bIns="46827" rtlCol="0" anchor="ctr"/>
          <a:lstStyle/>
          <a:p>
            <a:pPr lvl="0"/>
            <a:endParaRPr lang="en-US" noProof="0"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52" tIns="46827" rIns="93652" bIns="468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76711"/>
            <a:ext cx="3052974" cy="467281"/>
          </a:xfrm>
          <a:prstGeom prst="rect">
            <a:avLst/>
          </a:prstGeom>
        </p:spPr>
        <p:txBody>
          <a:bodyPr vert="horz" lIns="93652" tIns="46827" rIns="93652" bIns="46827"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3652" tIns="46827" rIns="93652" bIns="46827" rtlCol="0" anchor="b"/>
          <a:lstStyle>
            <a:lvl1pPr algn="r" fontAlgn="auto">
              <a:spcBef>
                <a:spcPts val="0"/>
              </a:spcBef>
              <a:spcAft>
                <a:spcPts val="0"/>
              </a:spcAft>
              <a:defRPr sz="1200">
                <a:latin typeface="+mn-lt"/>
              </a:defRPr>
            </a:lvl1pPr>
          </a:lstStyle>
          <a:p>
            <a:pPr>
              <a:defRPr/>
            </a:pPr>
            <a:fld id="{A9A334FD-A12C-45E8-83E2-AAEDEB51936F}" type="slidenum">
              <a:rPr lang="en-US"/>
              <a:pPr>
                <a:defRPr/>
              </a:pPr>
              <a:t>‹#›</a:t>
            </a:fld>
            <a:endParaRPr lang="en-US" dirty="0"/>
          </a:p>
        </p:txBody>
      </p:sp>
    </p:spTree>
    <p:extLst>
      <p:ext uri="{BB962C8B-B14F-4D97-AF65-F5344CB8AC3E}">
        <p14:creationId xmlns:p14="http://schemas.microsoft.com/office/powerpoint/2010/main" val="1270166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D19861-AD0A-44AD-9DC9-7571AAA15702}"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D19861-AD0A-44AD-9DC9-7571AAA15702}"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2995E-D010-4E86-A167-56F7BD13C49A}"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A334FD-A12C-45E8-83E2-AAEDEB51936F}"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5E90DE-F0D8-49E9-9159-16859DBAB168}" type="datetimeFigureOut">
              <a:rPr lang="en-US"/>
              <a:pPr>
                <a:defRPr/>
              </a:pPr>
              <a:t>9/19/2014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1B97A-F66A-45D8-AE9E-C70AD5D9255A}"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8D3CEC-1027-46EF-884E-23050A2B8C05}" type="datetimeFigureOut">
              <a:rPr lang="en-US"/>
              <a:pPr>
                <a:defRPr/>
              </a:pPr>
              <a:t>9/19/2014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10BD1E-9DDC-443E-B1AF-30A5A06EDF3F}"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14A4DD-2ED8-460E-BF75-FD022B9F49FF}" type="datetimeFigureOut">
              <a:rPr lang="en-US"/>
              <a:pPr>
                <a:defRPr/>
              </a:pPr>
              <a:t>9/19/2014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10E83D-5E36-48B3-9C76-633EB12C2B56}"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p:txBody>
          <a:bodyPr/>
          <a:lstStyle>
            <a:lvl1pPr>
              <a:defRPr dirty="0"/>
            </a:lvl1pPr>
          </a:lstStyle>
          <a:p>
            <a:pPr>
              <a:defRPr/>
            </a:pPr>
            <a:endParaRPr lang="en-US" dirty="0"/>
          </a:p>
        </p:txBody>
      </p:sp>
      <p:sp>
        <p:nvSpPr>
          <p:cNvPr id="7" name="Rectangle 3"/>
          <p:cNvSpPr>
            <a:spLocks noGrp="1" noChangeArrowheads="1"/>
          </p:cNvSpPr>
          <p:nvPr>
            <p:ph type="sldNum" sz="quarter" idx="11"/>
          </p:nvPr>
        </p:nvSpPr>
        <p:spPr/>
        <p:txBody>
          <a:bodyPr/>
          <a:lstStyle>
            <a:lvl1pPr>
              <a:defRPr/>
            </a:lvl1pPr>
          </a:lstStyle>
          <a:p>
            <a:pPr>
              <a:defRPr/>
            </a:pPr>
            <a:fld id="{C14139BA-70FF-4167-B865-70EEE5BE54D8}" type="slidenum">
              <a:rPr lang="en-US"/>
              <a:pPr>
                <a:defRPr/>
              </a:pPr>
              <a:t>‹#›</a:t>
            </a:fld>
            <a:endParaRPr lang="en-US" dirty="0"/>
          </a:p>
        </p:txBody>
      </p:sp>
      <p:sp>
        <p:nvSpPr>
          <p:cNvPr id="8" name="Rectangle 16"/>
          <p:cNvSpPr>
            <a:spLocks noGrp="1" noChangeArrowheads="1"/>
          </p:cNvSpPr>
          <p:nvPr>
            <p:ph type="dt" sz="half" idx="12"/>
          </p:nvPr>
        </p:nvSpPr>
        <p:spPr/>
        <p:txBody>
          <a:bodyPr/>
          <a:lstStyle>
            <a:lvl1pPr>
              <a:defRPr dirty="0"/>
            </a:lvl1pPr>
          </a:lstStyle>
          <a:p>
            <a:pPr>
              <a:defRPr/>
            </a:pPr>
            <a:endParaRPr lang="en-US" dirty="0"/>
          </a:p>
        </p:txBody>
      </p:sp>
    </p:spTree>
  </p:cSld>
  <p:clrMapOvr>
    <a:masterClrMapping/>
  </p:clrMapOvr>
  <p:transition spd="med">
    <p:fade thruBlk="1"/>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EDEE8-58FB-414A-B7BD-46399E4F799A}" type="datetimeFigureOut">
              <a:rPr lang="en-US"/>
              <a:pPr>
                <a:defRPr/>
              </a:pPr>
              <a:t>9/19/2014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009595-BE03-42AE-B706-D42535512E7B}"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5AAF0F-EDC7-4E54-B268-EEFA099E7C60}" type="datetimeFigureOut">
              <a:rPr lang="en-US"/>
              <a:pPr>
                <a:defRPr/>
              </a:pPr>
              <a:t>9/19/2014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E3639A-0C62-4C52-8973-1F94C90FF333}"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846494-6B87-4673-AFF8-9AD562C12C85}" type="datetimeFigureOut">
              <a:rPr lang="en-US"/>
              <a:pPr>
                <a:defRPr/>
              </a:pPr>
              <a:t>9/19/2014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1570F7-5C38-4AAD-9D40-114F6FC2DA04}"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CB972C-4F57-4B6F-9A05-F8B4D85442CE}" type="datetimeFigureOut">
              <a:rPr lang="en-US"/>
              <a:pPr>
                <a:defRPr/>
              </a:pPr>
              <a:t>9/19/2014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8C654E1-1973-48ED-BB67-7A52CD66C254}"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4613FD-6C6A-4458-A4A4-C95325F52BFC}" type="datetimeFigureOut">
              <a:rPr lang="en-US"/>
              <a:pPr>
                <a:defRPr/>
              </a:pPr>
              <a:t>9/19/2014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69244CE-2137-4B5A-B6E7-E184310207C1}"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DAE980-7EC5-427E-9FEB-AB8751ADBBCC}" type="datetimeFigureOut">
              <a:rPr lang="en-US"/>
              <a:pPr>
                <a:defRPr/>
              </a:pPr>
              <a:t>9/19/2014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C5B619A-EFD4-4761-92A7-97D3E4CBBD32}"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29EB14-2E3D-4F49-8C32-16F04EE0E13B}" type="datetimeFigureOut">
              <a:rPr lang="en-US"/>
              <a:pPr>
                <a:defRPr/>
              </a:pPr>
              <a:t>9/19/2014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23A0DF-D0B0-4944-9CB3-207A70712CF0}"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93674-843B-44B2-B5FD-6EB6ED8A6D0B}" type="datetimeFigureOut">
              <a:rPr lang="en-US"/>
              <a:pPr>
                <a:defRPr/>
              </a:pPr>
              <a:t>9/19/2014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C51BA3-E300-4930-8E53-645E9057A053}" type="slidenum">
              <a:rPr lang="en-US"/>
              <a:pPr>
                <a:defRPr/>
              </a:pPr>
              <a:t>‹#›</a:t>
            </a:fld>
            <a:endParaRPr lang="en-US" dirty="0"/>
          </a:p>
        </p:txBody>
      </p:sp>
    </p:spTree>
  </p:cSld>
  <p:clrMapOvr>
    <a:masterClrMapping/>
  </p:clrMapOvr>
  <p:transition spd="med">
    <p:fade thruBlk="1"/>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stretch>
            <a:fillRect l="-53000" r="-5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41815CF-716A-47DC-8773-C9E2173AC203}" type="datetimeFigureOut">
              <a:rPr lang="en-US"/>
              <a:pPr>
                <a:defRPr/>
              </a:pPr>
              <a:t>9/19/2014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CC36B4F-41F9-4988-B8B4-B4D430110D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spd="med">
    <p:fade thruBlk="1"/>
    <p:sndAc>
      <p:stSnd>
        <p:snd r:embed="rId14" name="arrow.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image" Target="../media/image5.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5.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jpeg"/><Relationship Id="rId7" Type="http://schemas.openxmlformats.org/officeDocument/2006/relationships/image" Target="../media/image4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19.png"/><Relationship Id="rId9" Type="http://schemas.openxmlformats.org/officeDocument/2006/relationships/image" Target="../media/image45.jpg"/></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16.xml"/><Relationship Id="rId7"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twitter.com/csescarosa"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facebook.com/careersourceescarosa" TargetMode="External"/><Relationship Id="rId5" Type="http://schemas.openxmlformats.org/officeDocument/2006/relationships/image" Target="../media/image55.JP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7.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9" y="2209800"/>
            <a:ext cx="9144000" cy="1323439"/>
          </a:xfrm>
          <a:prstGeom prst="rect">
            <a:avLst/>
          </a:prstGeom>
          <a:noFill/>
        </p:spPr>
        <p:txBody>
          <a:bodyPr wrap="square" rtlCol="0">
            <a:spAutoFit/>
          </a:bodyPr>
          <a:lstStyle/>
          <a:p>
            <a:pPr algn="ctr"/>
            <a:r>
              <a:rPr lang="en-US" sz="50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Workforce Services </a:t>
            </a:r>
            <a:r>
              <a:rPr lang="en-US" sz="44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44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smtClean="0">
                <a:solidFill>
                  <a:schemeClr val="accent6">
                    <a:lumMod val="75000"/>
                  </a:schemeClr>
                </a:solidFill>
                <a:latin typeface="+mj-lt"/>
                <a:ea typeface="Arial Unicode MS" panose="020B0604020202020204" pitchFamily="34" charset="-128"/>
                <a:cs typeface="Arial Unicode MS" panose="020B0604020202020204" pitchFamily="34" charset="-128"/>
              </a:rPr>
              <a:t>July 1, 2013 – June 30, 2014</a:t>
            </a:r>
            <a:endParaRPr lang="en-US" sz="3000" b="1" dirty="0">
              <a:solidFill>
                <a:schemeClr val="accent6">
                  <a:lumMod val="75000"/>
                </a:schemeClr>
              </a:solidFill>
              <a:latin typeface="+mj-lt"/>
              <a:ea typeface="Arial Unicode MS" panose="020B0604020202020204" pitchFamily="34" charset="-128"/>
              <a:cs typeface="Arial Unicode MS" panose="020B0604020202020204" pitchFamily="34" charset="-128"/>
            </a:endParaRPr>
          </a:p>
        </p:txBody>
      </p:sp>
      <p:sp>
        <p:nvSpPr>
          <p:cNvPr id="7" name="TextBox 6"/>
          <p:cNvSpPr txBox="1"/>
          <p:nvPr/>
        </p:nvSpPr>
        <p:spPr>
          <a:xfrm>
            <a:off x="0" y="6251138"/>
            <a:ext cx="3962400" cy="523220"/>
          </a:xfrm>
          <a:prstGeom prst="rect">
            <a:avLst/>
          </a:prstGeom>
          <a:noFill/>
        </p:spPr>
        <p:txBody>
          <a:bodyPr wrap="square" rtlCol="0">
            <a:spAutoFit/>
          </a:bodyPr>
          <a:lstStyle/>
          <a:p>
            <a:r>
              <a:rPr lang="en-US" sz="1400" b="1" dirty="0" smtClean="0">
                <a:solidFill>
                  <a:srgbClr val="00B050"/>
                </a:solidFill>
                <a:latin typeface="+mj-lt"/>
              </a:rPr>
              <a:t>Designed by Morgan Cole     </a:t>
            </a:r>
          </a:p>
          <a:p>
            <a:r>
              <a:rPr lang="en-US" sz="1400" b="1" dirty="0" smtClean="0">
                <a:solidFill>
                  <a:srgbClr val="00B050"/>
                </a:solidFill>
                <a:latin typeface="+mj-lt"/>
              </a:rPr>
              <a:t>Photography by Belinda Todd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0"/>
            <a:ext cx="3962400" cy="1761067"/>
          </a:xfrm>
          <a:prstGeom prst="rect">
            <a:avLst/>
          </a:prstGeom>
        </p:spPr>
      </p:pic>
      <p:pic>
        <p:nvPicPr>
          <p:cNvPr id="11" name="Picture 10"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776" y="4800600"/>
            <a:ext cx="2755293" cy="2066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3810000"/>
            <a:ext cx="3076204" cy="2300596"/>
          </a:xfrm>
          <a:prstGeom prst="rect">
            <a:avLst/>
          </a:prstGeom>
        </p:spPr>
      </p:pic>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609600"/>
            <a:ext cx="4876800" cy="5715000"/>
          </a:xfrm>
        </p:spPr>
        <p:txBody>
          <a:bodyPr/>
          <a:lstStyle/>
          <a:p>
            <a:pPr eaLnBrk="1" hangingPunct="1"/>
            <a:r>
              <a:rPr lang="en-US" dirty="0" smtClean="0"/>
              <a:t/>
            </a:r>
            <a:br>
              <a:rPr lang="en-US" dirty="0" smtClean="0"/>
            </a:br>
            <a:endParaRPr lang="en-US" dirty="0" smtClean="0"/>
          </a:p>
        </p:txBody>
      </p:sp>
      <p:sp>
        <p:nvSpPr>
          <p:cNvPr id="14339" name="Text Box 16"/>
          <p:cNvSpPr txBox="1">
            <a:spLocks noChangeArrowheads="1"/>
          </p:cNvSpPr>
          <p:nvPr/>
        </p:nvSpPr>
        <p:spPr bwMode="auto">
          <a:xfrm>
            <a:off x="441325" y="1660525"/>
            <a:ext cx="4968875" cy="338138"/>
          </a:xfrm>
          <a:prstGeom prst="rect">
            <a:avLst/>
          </a:prstGeom>
          <a:noFill/>
          <a:ln w="9525">
            <a:noFill/>
            <a:miter lim="800000"/>
            <a:headEnd/>
            <a:tailEnd/>
          </a:ln>
        </p:spPr>
        <p:txBody>
          <a:bodyPr>
            <a:spAutoFit/>
          </a:bodyPr>
          <a:lstStyle/>
          <a:p>
            <a:pPr eaLnBrk="0" hangingPunct="0"/>
            <a:endParaRPr lang="en-US" sz="1600" dirty="0">
              <a:latin typeface="Calibri" pitchFamily="34" charset="0"/>
            </a:endParaRPr>
          </a:p>
        </p:txBody>
      </p:sp>
      <p:sp>
        <p:nvSpPr>
          <p:cNvPr id="14340" name="Text Box 21"/>
          <p:cNvSpPr txBox="1">
            <a:spLocks noChangeArrowheads="1"/>
          </p:cNvSpPr>
          <p:nvPr/>
        </p:nvSpPr>
        <p:spPr bwMode="auto">
          <a:xfrm>
            <a:off x="381000" y="685800"/>
            <a:ext cx="5029200" cy="338138"/>
          </a:xfrm>
          <a:prstGeom prst="rect">
            <a:avLst/>
          </a:prstGeom>
          <a:noFill/>
          <a:ln w="9525">
            <a:noFill/>
            <a:miter lim="800000"/>
            <a:headEnd/>
            <a:tailEnd/>
          </a:ln>
        </p:spPr>
        <p:txBody>
          <a:bodyPr>
            <a:spAutoFit/>
          </a:bodyPr>
          <a:lstStyle/>
          <a:p>
            <a:pPr eaLnBrk="0" hangingPunct="0"/>
            <a:endParaRPr lang="en-US" sz="1600" dirty="0">
              <a:latin typeface="Calibri" pitchFamily="34" charset="0"/>
            </a:endParaRPr>
          </a:p>
        </p:txBody>
      </p:sp>
      <p:sp>
        <p:nvSpPr>
          <p:cNvPr id="9" name="TextBox 8"/>
          <p:cNvSpPr txBox="1"/>
          <p:nvPr/>
        </p:nvSpPr>
        <p:spPr>
          <a:xfrm>
            <a:off x="228600" y="1676400"/>
            <a:ext cx="5105400" cy="769441"/>
          </a:xfrm>
          <a:prstGeom prst="rect">
            <a:avLst/>
          </a:prstGeom>
          <a:noFill/>
        </p:spPr>
        <p:txBody>
          <a:bodyPr wrap="square" rtlCol="0">
            <a:spAutoFit/>
          </a:bodyPr>
          <a:lstStyle/>
          <a:p>
            <a:pPr eaLnBrk="1" hangingPunct="1">
              <a:lnSpc>
                <a:spcPct val="120000"/>
              </a:lnSpc>
              <a:buFont typeface="Wingdings" pitchFamily="2" charset="2"/>
              <a:buNone/>
            </a:pPr>
            <a:endParaRPr lang="en-US" sz="2000" b="1" i="1" dirty="0" smtClean="0">
              <a:solidFill>
                <a:srgbClr val="000099"/>
              </a:solidFill>
              <a:latin typeface="+mj-lt"/>
            </a:endParaRPr>
          </a:p>
          <a:p>
            <a:endParaRPr lang="en-US" sz="2000" b="1" dirty="0" smtClean="0">
              <a:solidFill>
                <a:srgbClr val="000099"/>
              </a:solidFill>
              <a:latin typeface="+mj-lt"/>
              <a:ea typeface="Adobe Heiti Std R" pitchFamily="34" charset="-128"/>
            </a:endParaRPr>
          </a:p>
        </p:txBody>
      </p:sp>
      <p:sp>
        <p:nvSpPr>
          <p:cNvPr id="7" name="TextBox 6"/>
          <p:cNvSpPr txBox="1"/>
          <p:nvPr/>
        </p:nvSpPr>
        <p:spPr>
          <a:xfrm>
            <a:off x="190500" y="1295400"/>
            <a:ext cx="8496300" cy="5416868"/>
          </a:xfrm>
          <a:prstGeom prst="rect">
            <a:avLst/>
          </a:prstGeom>
          <a:noFill/>
        </p:spPr>
        <p:txBody>
          <a:bodyPr wrap="square" rtlCol="0">
            <a:spAutoFit/>
          </a:bodyPr>
          <a:lstStyle/>
          <a:p>
            <a:r>
              <a:rPr lang="en-US" b="1" dirty="0" smtClean="0">
                <a:solidFill>
                  <a:schemeClr val="tx1">
                    <a:lumMod val="75000"/>
                    <a:lumOff val="25000"/>
                  </a:schemeClr>
                </a:solidFill>
                <a:latin typeface="+mj-lt"/>
              </a:rPr>
              <a:t>In July 2009, Florida implemented a voluntary program to engage food stamp recipients in activities geared toward gaining employment.  Activities include job search assistance, vocational training, educational support and work experience. Escambia County is contracted to provide services. </a:t>
            </a:r>
          </a:p>
          <a:p>
            <a:endParaRPr lang="en-US" sz="1600" b="1" dirty="0" smtClean="0">
              <a:solidFill>
                <a:srgbClr val="000099"/>
              </a:solidFill>
              <a:latin typeface="+mj-lt"/>
            </a:endParaRPr>
          </a:p>
          <a:p>
            <a:r>
              <a:rPr lang="en-US" sz="1700" b="1" u="sng" dirty="0" smtClean="0">
                <a:solidFill>
                  <a:srgbClr val="0070C0"/>
                </a:solidFill>
                <a:latin typeface="+mj-lt"/>
              </a:rPr>
              <a:t>Escambia and Santa Rosa County Cases: </a:t>
            </a:r>
            <a:r>
              <a:rPr lang="en-US" sz="800" b="1" dirty="0" smtClean="0">
                <a:solidFill>
                  <a:srgbClr val="000099"/>
                </a:solidFill>
                <a:latin typeface="+mj-lt"/>
              </a:rPr>
              <a:t/>
            </a:r>
            <a:br>
              <a:rPr lang="en-US" sz="800" b="1" dirty="0" smtClean="0">
                <a:solidFill>
                  <a:srgbClr val="000099"/>
                </a:solidFill>
                <a:latin typeface="+mj-lt"/>
              </a:rPr>
            </a:br>
            <a:endParaRPr lang="en-US" sz="1700" b="1" dirty="0" smtClean="0">
              <a:solidFill>
                <a:schemeClr val="tx1">
                  <a:lumMod val="75000"/>
                  <a:lumOff val="25000"/>
                </a:schemeClr>
              </a:solidFill>
              <a:latin typeface="+mj-lt"/>
            </a:endParaRPr>
          </a:p>
          <a:p>
            <a:pPr>
              <a:lnSpc>
                <a:spcPts val="2300"/>
              </a:lnSpc>
              <a:buFont typeface="Arial" pitchFamily="34" charset="0"/>
              <a:buChar char="•"/>
            </a:pPr>
            <a:r>
              <a:rPr lang="en-US" sz="1700" b="1" dirty="0" smtClean="0">
                <a:solidFill>
                  <a:schemeClr val="tx1">
                    <a:lumMod val="75000"/>
                    <a:lumOff val="25000"/>
                  </a:schemeClr>
                </a:solidFill>
                <a:latin typeface="+mj-lt"/>
              </a:rPr>
              <a:t> 238 participants scheduled for assessment/intake</a:t>
            </a:r>
          </a:p>
          <a:p>
            <a:pPr>
              <a:lnSpc>
                <a:spcPts val="2300"/>
              </a:lnSpc>
              <a:buFont typeface="Arial" pitchFamily="34" charset="0"/>
              <a:buChar char="•"/>
            </a:pPr>
            <a:r>
              <a:rPr lang="en-US" sz="1700" b="1" dirty="0" smtClean="0">
                <a:solidFill>
                  <a:schemeClr val="tx1">
                    <a:lumMod val="75000"/>
                    <a:lumOff val="25000"/>
                  </a:schemeClr>
                </a:solidFill>
                <a:latin typeface="+mj-lt"/>
              </a:rPr>
              <a:t> 153 participants completed assessment/intake*</a:t>
            </a:r>
          </a:p>
          <a:p>
            <a:pPr>
              <a:lnSpc>
                <a:spcPts val="2300"/>
              </a:lnSpc>
              <a:buFont typeface="Arial" pitchFamily="34" charset="0"/>
              <a:buChar char="•"/>
            </a:pPr>
            <a:r>
              <a:rPr lang="en-US" sz="1700" b="1" dirty="0" smtClean="0">
                <a:solidFill>
                  <a:schemeClr val="tx1">
                    <a:lumMod val="75000"/>
                    <a:lumOff val="25000"/>
                  </a:schemeClr>
                </a:solidFill>
                <a:latin typeface="+mj-lt"/>
              </a:rPr>
              <a:t> 524 participants were assigned to an activity**</a:t>
            </a:r>
          </a:p>
          <a:p>
            <a:pPr>
              <a:lnSpc>
                <a:spcPts val="2300"/>
              </a:lnSpc>
              <a:buFont typeface="Arial" pitchFamily="34" charset="0"/>
              <a:buChar char="•"/>
            </a:pPr>
            <a:r>
              <a:rPr lang="en-US" sz="1700" b="1" dirty="0" smtClean="0">
                <a:solidFill>
                  <a:schemeClr val="tx1">
                    <a:lumMod val="75000"/>
                    <a:lumOff val="25000"/>
                  </a:schemeClr>
                </a:solidFill>
                <a:latin typeface="+mj-lt"/>
              </a:rPr>
              <a:t> 385 participants completed one or more hours of assigned activity**</a:t>
            </a:r>
          </a:p>
          <a:p>
            <a:pPr>
              <a:lnSpc>
                <a:spcPts val="2300"/>
              </a:lnSpc>
              <a:buFont typeface="Arial" pitchFamily="34" charset="0"/>
              <a:buChar char="•"/>
            </a:pPr>
            <a:r>
              <a:rPr lang="en-US" sz="1700" b="1" dirty="0" smtClean="0">
                <a:solidFill>
                  <a:schemeClr val="tx1">
                    <a:lumMod val="75000"/>
                    <a:lumOff val="25000"/>
                  </a:schemeClr>
                </a:solidFill>
                <a:latin typeface="+mj-lt"/>
              </a:rPr>
              <a:t> 84 participants were enrolled in an educational component**</a:t>
            </a:r>
          </a:p>
          <a:p>
            <a:pPr>
              <a:lnSpc>
                <a:spcPts val="2300"/>
              </a:lnSpc>
              <a:buFont typeface="Arial" pitchFamily="34" charset="0"/>
              <a:buChar char="•"/>
            </a:pPr>
            <a:r>
              <a:rPr lang="en-US" sz="1700" b="1" dirty="0" smtClean="0">
                <a:solidFill>
                  <a:schemeClr val="tx1">
                    <a:lumMod val="75000"/>
                    <a:lumOff val="25000"/>
                  </a:schemeClr>
                </a:solidFill>
                <a:latin typeface="+mj-lt"/>
              </a:rPr>
              <a:t> 10 participants entered employment </a:t>
            </a:r>
          </a:p>
          <a:p>
            <a:endParaRPr lang="en-US" sz="1400" b="1" dirty="0" smtClean="0">
              <a:solidFill>
                <a:srgbClr val="000099"/>
              </a:solidFill>
              <a:latin typeface="+mj-lt"/>
            </a:endParaRPr>
          </a:p>
          <a:p>
            <a:pPr>
              <a:lnSpc>
                <a:spcPct val="150000"/>
              </a:lnSpc>
            </a:pPr>
            <a:r>
              <a:rPr lang="en-US" b="1" dirty="0" smtClean="0">
                <a:solidFill>
                  <a:schemeClr val="tx1">
                    <a:lumMod val="75000"/>
                    <a:lumOff val="25000"/>
                  </a:schemeClr>
                </a:solidFill>
                <a:latin typeface="+mj-lt"/>
              </a:rPr>
              <a:t>*Completed assessment/intake count is a true one time number</a:t>
            </a:r>
          </a:p>
          <a:p>
            <a:r>
              <a:rPr lang="en-US" b="1" dirty="0" smtClean="0">
                <a:solidFill>
                  <a:schemeClr val="tx1">
                    <a:lumMod val="75000"/>
                    <a:lumOff val="25000"/>
                  </a:schemeClr>
                </a:solidFill>
                <a:latin typeface="+mj-lt"/>
              </a:rPr>
              <a:t>**Some numbers resulted in a combination of activities within the same month</a:t>
            </a:r>
          </a:p>
          <a:p>
            <a:r>
              <a:rPr lang="en-US" sz="1400" b="1" i="1" dirty="0" smtClean="0">
                <a:solidFill>
                  <a:schemeClr val="tx1">
                    <a:lumMod val="75000"/>
                    <a:lumOff val="25000"/>
                  </a:schemeClr>
                </a:solidFill>
                <a:latin typeface="+mj-lt"/>
              </a:rPr>
              <a:t>     (i.e. an  individual assigned job search, work experience and education component within the same month)</a:t>
            </a:r>
            <a:endParaRPr lang="en-US" sz="1400" b="1" i="1" dirty="0" smtClean="0">
              <a:solidFill>
                <a:srgbClr val="000099"/>
              </a:solidFill>
              <a:latin typeface="+mj-lt"/>
            </a:endParaRPr>
          </a:p>
          <a:p>
            <a:endParaRPr lang="en-US" b="1" dirty="0" smtClean="0">
              <a:solidFill>
                <a:srgbClr val="000099"/>
              </a:solidFill>
              <a:latin typeface="+mj-lt"/>
            </a:endParaRPr>
          </a:p>
          <a:p>
            <a:endParaRPr lang="en-US" dirty="0"/>
          </a:p>
        </p:txBody>
      </p:sp>
      <p:pic>
        <p:nvPicPr>
          <p:cNvPr id="8" name="Picture 7"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8426" y="4876800"/>
            <a:ext cx="2653693" cy="1990270"/>
          </a:xfrm>
          <a:prstGeom prst="rect">
            <a:avLst/>
          </a:prstGeom>
        </p:spPr>
      </p:pic>
      <p:sp>
        <p:nvSpPr>
          <p:cNvPr id="10" name="Title 9"/>
          <p:cNvSpPr txBox="1">
            <a:spLocks/>
          </p:cNvSpPr>
          <p:nvPr/>
        </p:nvSpPr>
        <p:spPr>
          <a:xfrm>
            <a:off x="76200" y="76200"/>
            <a:ext cx="8991600" cy="10668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Supplemental Nutrition </a:t>
            </a:r>
          </a:p>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Assistance Program (SNAP)</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8426" y="2511474"/>
            <a:ext cx="2042615" cy="123342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med" advTm="16328">
    <p:fade thruBlk="1"/>
    <p:sndAc>
      <p:stSnd>
        <p:snd r:embed="rId4"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152400" y="152400"/>
            <a:ext cx="8839200" cy="1143000"/>
          </a:xfrm>
        </p:spPr>
        <p:txBody>
          <a:bodyPr/>
          <a:lstStyle/>
          <a:p>
            <a:pPr eaLnBrk="1" hangingPunct="1"/>
            <a:r>
              <a:rPr lang="en-US" b="1" dirty="0" smtClean="0">
                <a:solidFill>
                  <a:srgbClr val="000099"/>
                </a:solidFill>
              </a:rPr>
              <a:t>Business Services</a:t>
            </a:r>
          </a:p>
        </p:txBody>
      </p:sp>
      <p:sp>
        <p:nvSpPr>
          <p:cNvPr id="15362" name="Rectangle 3"/>
          <p:cNvSpPr>
            <a:spLocks noGrp="1" noChangeArrowheads="1"/>
          </p:cNvSpPr>
          <p:nvPr>
            <p:ph idx="1"/>
          </p:nvPr>
        </p:nvSpPr>
        <p:spPr>
          <a:xfrm>
            <a:off x="228600" y="1066800"/>
            <a:ext cx="4267200" cy="3200400"/>
          </a:xfrm>
        </p:spPr>
        <p:txBody>
          <a:bodyPr rtlCol="0">
            <a:noAutofit/>
          </a:bodyPr>
          <a:lstStyle/>
          <a:p>
            <a:pPr eaLnBrk="1" fontAlgn="auto" hangingPunct="1">
              <a:spcAft>
                <a:spcPts val="0"/>
              </a:spcAft>
              <a:buFont typeface="Arial" pitchFamily="34" charset="0"/>
              <a:buNone/>
              <a:defRPr/>
            </a:pPr>
            <a:r>
              <a:rPr lang="en-US" sz="1600" dirty="0"/>
              <a:t>	</a:t>
            </a:r>
            <a:r>
              <a:rPr lang="en-US" sz="1600" b="1" dirty="0" smtClean="0">
                <a:solidFill>
                  <a:srgbClr val="000099"/>
                </a:solidFill>
              </a:rPr>
              <a:t>  </a:t>
            </a:r>
          </a:p>
          <a:p>
            <a:pPr eaLnBrk="1" fontAlgn="auto" hangingPunct="1">
              <a:spcAft>
                <a:spcPts val="0"/>
              </a:spcAft>
              <a:buFont typeface="Arial" pitchFamily="34" charset="0"/>
              <a:buNone/>
              <a:defRPr/>
            </a:pPr>
            <a:r>
              <a:rPr lang="en-US" sz="1600" b="1" dirty="0" smtClean="0">
                <a:solidFill>
                  <a:srgbClr val="000099"/>
                </a:solidFill>
              </a:rPr>
              <a:t>	</a:t>
            </a:r>
          </a:p>
          <a:p>
            <a:pPr indent="0" eaLnBrk="1" fontAlgn="auto" hangingPunct="1">
              <a:lnSpc>
                <a:spcPct val="120000"/>
              </a:lnSpc>
              <a:spcAft>
                <a:spcPts val="0"/>
              </a:spcAft>
              <a:buFont typeface="Arial" pitchFamily="34" charset="0"/>
              <a:buNone/>
              <a:defRPr/>
            </a:pPr>
            <a:endParaRPr lang="en-US" sz="1600" b="1" dirty="0" smtClean="0">
              <a:solidFill>
                <a:srgbClr val="000099"/>
              </a:solidFill>
              <a:latin typeface="Adobe Heiti Std R" pitchFamily="34" charset="-128"/>
              <a:ea typeface="Adobe Heiti Std R" pitchFamily="34" charset="-128"/>
            </a:endParaRPr>
          </a:p>
        </p:txBody>
      </p:sp>
      <p:sp>
        <p:nvSpPr>
          <p:cNvPr id="18437" name="TextBox 7"/>
          <p:cNvSpPr txBox="1">
            <a:spLocks noChangeArrowheads="1"/>
          </p:cNvSpPr>
          <p:nvPr/>
        </p:nvSpPr>
        <p:spPr bwMode="auto">
          <a:xfrm>
            <a:off x="152400" y="4648200"/>
            <a:ext cx="8839200" cy="923330"/>
          </a:xfrm>
          <a:prstGeom prst="rect">
            <a:avLst/>
          </a:prstGeom>
          <a:noFill/>
          <a:ln w="9525">
            <a:noFill/>
            <a:miter lim="800000"/>
            <a:headEnd/>
            <a:tailEnd/>
          </a:ln>
        </p:spPr>
        <p:txBody>
          <a:bodyPr>
            <a:spAutoFit/>
          </a:bodyPr>
          <a:lstStyle/>
          <a:p>
            <a:endParaRPr lang="en-US" sz="1600" b="1" i="1" dirty="0">
              <a:latin typeface="Calibri" pitchFamily="34" charset="0"/>
            </a:endParaRPr>
          </a:p>
          <a:p>
            <a:r>
              <a:rPr lang="en-US" b="1" i="1" dirty="0">
                <a:solidFill>
                  <a:srgbClr val="000099"/>
                </a:solidFill>
                <a:latin typeface="Calibri" pitchFamily="34" charset="0"/>
              </a:rPr>
              <a:t>    </a:t>
            </a:r>
          </a:p>
          <a:p>
            <a:r>
              <a:rPr lang="en-US" b="1" i="1" dirty="0">
                <a:solidFill>
                  <a:srgbClr val="000099"/>
                </a:solidFill>
                <a:latin typeface="Calibri" pitchFamily="34" charset="0"/>
              </a:rPr>
              <a:t>    </a:t>
            </a:r>
            <a:endParaRPr lang="en-US" sz="2000" b="1" dirty="0">
              <a:solidFill>
                <a:srgbClr val="000099"/>
              </a:solidFill>
              <a:latin typeface="Calibri" pitchFamily="34" charset="0"/>
            </a:endParaRPr>
          </a:p>
        </p:txBody>
      </p:sp>
      <p:sp>
        <p:nvSpPr>
          <p:cNvPr id="7" name="TextBox 6"/>
          <p:cNvSpPr txBox="1"/>
          <p:nvPr/>
        </p:nvSpPr>
        <p:spPr>
          <a:xfrm>
            <a:off x="152400" y="1219201"/>
            <a:ext cx="4724400" cy="1200329"/>
          </a:xfrm>
          <a:prstGeom prst="rect">
            <a:avLst/>
          </a:prstGeom>
          <a:noFill/>
        </p:spPr>
        <p:txBody>
          <a:bodyPr wrap="square" rtlCol="0">
            <a:spAutoFit/>
          </a:bodyPr>
          <a:lstStyle/>
          <a:p>
            <a:pPr>
              <a:buFont typeface="Arial" pitchFamily="34" charset="0"/>
              <a:buChar char="•"/>
            </a:pPr>
            <a:endParaRPr lang="en-US" dirty="0" smtClean="0"/>
          </a:p>
          <a:p>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8" name="TextBox 7"/>
          <p:cNvSpPr txBox="1"/>
          <p:nvPr/>
        </p:nvSpPr>
        <p:spPr>
          <a:xfrm>
            <a:off x="228600" y="1447800"/>
            <a:ext cx="8610600" cy="538609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tx1">
                    <a:lumMod val="75000"/>
                    <a:lumOff val="25000"/>
                  </a:schemeClr>
                </a:solidFill>
                <a:latin typeface="+mj-lt"/>
              </a:rPr>
              <a:t>Posted </a:t>
            </a:r>
            <a:r>
              <a:rPr lang="en-US" b="1" u="sng" dirty="0" smtClean="0">
                <a:solidFill>
                  <a:schemeClr val="tx1">
                    <a:lumMod val="75000"/>
                    <a:lumOff val="25000"/>
                  </a:schemeClr>
                </a:solidFill>
                <a:latin typeface="+mj-lt"/>
              </a:rPr>
              <a:t>2,689</a:t>
            </a:r>
            <a:r>
              <a:rPr lang="en-US" b="1" dirty="0" smtClean="0">
                <a:solidFill>
                  <a:schemeClr val="tx1">
                    <a:lumMod val="75000"/>
                    <a:lumOff val="25000"/>
                  </a:schemeClr>
                </a:solidFill>
                <a:latin typeface="+mj-lt"/>
              </a:rPr>
              <a:t> job orders on EFM for FY 2013-2014, representing </a:t>
            </a:r>
            <a:r>
              <a:rPr lang="en-US" b="1" u="sng" dirty="0" smtClean="0">
                <a:solidFill>
                  <a:schemeClr val="tx1">
                    <a:lumMod val="75000"/>
                    <a:lumOff val="25000"/>
                  </a:schemeClr>
                </a:solidFill>
                <a:latin typeface="+mj-lt"/>
              </a:rPr>
              <a:t>3,451</a:t>
            </a:r>
            <a:r>
              <a:rPr lang="en-US" b="1" dirty="0" smtClean="0">
                <a:solidFill>
                  <a:schemeClr val="tx1">
                    <a:lumMod val="75000"/>
                    <a:lumOff val="25000"/>
                  </a:schemeClr>
                </a:solidFill>
                <a:latin typeface="+mj-lt"/>
              </a:rPr>
              <a:t> positions                       </a:t>
            </a:r>
            <a:r>
              <a:rPr lang="en-US" sz="1600" b="1" i="1" dirty="0" smtClean="0">
                <a:solidFill>
                  <a:schemeClr val="tx1">
                    <a:lumMod val="75000"/>
                    <a:lumOff val="25000"/>
                  </a:schemeClr>
                </a:solidFill>
                <a:latin typeface="+mj-lt"/>
              </a:rPr>
              <a:t>(21% increase from FY 12-13)</a:t>
            </a:r>
          </a:p>
          <a:p>
            <a:pPr marL="285750" indent="-285750">
              <a:buFont typeface="Arial" panose="020B0604020202020204" pitchFamily="34" charset="0"/>
              <a:buChar char="•"/>
            </a:pPr>
            <a:endParaRPr lang="en-US" sz="1200" b="1" dirty="0" smtClean="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Registered 1,259 new employers, and provided services to 3,400 business customers.</a:t>
            </a:r>
            <a:br>
              <a:rPr lang="en-US" b="1" dirty="0" smtClean="0">
                <a:solidFill>
                  <a:schemeClr val="tx1">
                    <a:lumMod val="75000"/>
                    <a:lumOff val="25000"/>
                  </a:schemeClr>
                </a:solidFill>
                <a:latin typeface="+mj-lt"/>
              </a:rPr>
            </a:br>
            <a:r>
              <a:rPr lang="en-US" sz="1600" b="1" dirty="0" smtClean="0">
                <a:solidFill>
                  <a:schemeClr val="tx1">
                    <a:lumMod val="75000"/>
                    <a:lumOff val="25000"/>
                  </a:schemeClr>
                </a:solidFill>
                <a:latin typeface="+mj-lt"/>
              </a:rPr>
              <a:t>   (6% increase from FY 2011-2012)</a:t>
            </a:r>
          </a:p>
          <a:p>
            <a:pPr marL="285750" indent="-285750">
              <a:buFont typeface="Arial" panose="020B0604020202020204" pitchFamily="34" charset="0"/>
              <a:buChar char="•"/>
            </a:pPr>
            <a:endParaRPr lang="en-US" sz="1200" b="1" dirty="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Provided more than 23,000 services to 3,435 businesses (job orders, job fairs, applicant testing and screening, etc.)</a:t>
            </a:r>
          </a:p>
          <a:p>
            <a:pPr marL="285750" indent="-285750">
              <a:buFont typeface="Arial" panose="020B0604020202020204" pitchFamily="34" charset="0"/>
              <a:buChar char="•"/>
            </a:pPr>
            <a:endParaRPr lang="en-US" sz="1200" b="1" dirty="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Developed seven (7)  On-the-Job (OJT) contracts with three area businesses: Retina Specialty, </a:t>
            </a:r>
            <a:r>
              <a:rPr lang="en-US" b="1" dirty="0" err="1" smtClean="0">
                <a:solidFill>
                  <a:schemeClr val="tx1">
                    <a:lumMod val="75000"/>
                    <a:lumOff val="25000"/>
                  </a:schemeClr>
                </a:solidFill>
                <a:latin typeface="+mj-lt"/>
              </a:rPr>
              <a:t>Berryhill</a:t>
            </a:r>
            <a:r>
              <a:rPr lang="en-US" b="1" dirty="0">
                <a:solidFill>
                  <a:schemeClr val="tx1">
                    <a:lumMod val="75000"/>
                    <a:lumOff val="25000"/>
                  </a:schemeClr>
                </a:solidFill>
                <a:latin typeface="+mj-lt"/>
              </a:rPr>
              <a:t> </a:t>
            </a:r>
            <a:r>
              <a:rPr lang="en-US" b="1" dirty="0" smtClean="0">
                <a:solidFill>
                  <a:schemeClr val="tx1">
                    <a:lumMod val="75000"/>
                    <a:lumOff val="25000"/>
                  </a:schemeClr>
                </a:solidFill>
                <a:latin typeface="+mj-lt"/>
              </a:rPr>
              <a:t>and International Paper.</a:t>
            </a:r>
          </a:p>
          <a:p>
            <a:pPr marL="285750" indent="-285750">
              <a:buFont typeface="Arial" panose="020B0604020202020204" pitchFamily="34" charset="0"/>
              <a:buChar char="•"/>
            </a:pPr>
            <a:endParaRPr lang="en-US" sz="1200" b="1" dirty="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Hosted 10 recruiting events with more than 1,200 applicants hired.</a:t>
            </a:r>
          </a:p>
          <a:p>
            <a:pPr marL="285750" indent="-285750">
              <a:buFont typeface="Arial" panose="020B0604020202020204" pitchFamily="34" charset="0"/>
              <a:buChar char="•"/>
            </a:pPr>
            <a:endParaRPr lang="en-US" sz="1200" b="1" dirty="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Held five (5) Career Fairs with 180 employer participants and more than 2,400 attendees.</a:t>
            </a:r>
          </a:p>
          <a:p>
            <a:pPr marL="285750" indent="-285750">
              <a:buFont typeface="Arial" panose="020B0604020202020204" pitchFamily="34" charset="0"/>
              <a:buChar char="•"/>
            </a:pPr>
            <a:endParaRPr lang="en-US" b="1" dirty="0">
              <a:solidFill>
                <a:schemeClr val="tx1">
                  <a:lumMod val="75000"/>
                  <a:lumOff val="25000"/>
                </a:schemeClr>
              </a:solidFill>
              <a:latin typeface="+mj-lt"/>
            </a:endParaRPr>
          </a:p>
          <a:p>
            <a:pPr marL="285750" indent="-285750">
              <a:buFont typeface="Arial" panose="020B0604020202020204" pitchFamily="34" charset="0"/>
              <a:buChar char="•"/>
            </a:pPr>
            <a:r>
              <a:rPr lang="en-US" b="1" dirty="0" smtClean="0">
                <a:solidFill>
                  <a:schemeClr val="tx1">
                    <a:lumMod val="75000"/>
                    <a:lumOff val="25000"/>
                  </a:schemeClr>
                </a:solidFill>
                <a:latin typeface="+mj-lt"/>
              </a:rPr>
              <a:t>Conducted </a:t>
            </a:r>
            <a:r>
              <a:rPr lang="en-US" b="1" i="1" dirty="0" smtClean="0">
                <a:solidFill>
                  <a:schemeClr val="tx1">
                    <a:lumMod val="75000"/>
                    <a:lumOff val="25000"/>
                  </a:schemeClr>
                </a:solidFill>
                <a:latin typeface="+mj-lt"/>
              </a:rPr>
              <a:t>Rapid Response </a:t>
            </a:r>
            <a:r>
              <a:rPr lang="en-US" b="1" dirty="0" smtClean="0">
                <a:solidFill>
                  <a:schemeClr val="tx1">
                    <a:lumMod val="75000"/>
                    <a:lumOff val="25000"/>
                  </a:schemeClr>
                </a:solidFill>
                <a:latin typeface="+mj-lt"/>
              </a:rPr>
              <a:t>services for mass-layoffs with five (5) employers</a:t>
            </a:r>
          </a:p>
          <a:p>
            <a:pPr marL="742950" lvl="1" indent="-285750">
              <a:buFont typeface="Arial" panose="020B0604020202020204" pitchFamily="34" charset="0"/>
              <a:buChar char="•"/>
            </a:pPr>
            <a:r>
              <a:rPr lang="en-US" b="1" dirty="0" smtClean="0">
                <a:solidFill>
                  <a:schemeClr val="tx1">
                    <a:lumMod val="75000"/>
                    <a:lumOff val="25000"/>
                  </a:schemeClr>
                </a:solidFill>
                <a:latin typeface="+mj-lt"/>
              </a:rPr>
              <a:t>595 employees were affected by these lay-offs</a:t>
            </a:r>
          </a:p>
          <a:p>
            <a:pPr marL="285750" indent="-285750">
              <a:buFont typeface="Arial" panose="020B0604020202020204" pitchFamily="34" charset="0"/>
              <a:buChar char="•"/>
            </a:pPr>
            <a:endParaRPr lang="en-US" b="1" dirty="0">
              <a:solidFill>
                <a:schemeClr val="tx1">
                  <a:lumMod val="75000"/>
                  <a:lumOff val="25000"/>
                </a:schemeClr>
              </a:solidFill>
              <a:latin typeface="+mj-lt"/>
            </a:endParaRPr>
          </a:p>
          <a:p>
            <a:pPr marL="285750" indent="-285750">
              <a:buFont typeface="Arial" panose="020B0604020202020204" pitchFamily="34" charset="0"/>
              <a:buChar char="•"/>
            </a:pPr>
            <a:endParaRPr lang="en-US" b="1" dirty="0" smtClean="0">
              <a:solidFill>
                <a:schemeClr val="tx1">
                  <a:lumMod val="75000"/>
                  <a:lumOff val="25000"/>
                </a:schemeClr>
              </a:solidFill>
              <a:latin typeface="+mj-lt"/>
            </a:endParaRPr>
          </a:p>
        </p:txBody>
      </p:sp>
      <p:pic>
        <p:nvPicPr>
          <p:cNvPr id="10" name="Picture 9"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
        <p:nvSpPr>
          <p:cNvPr id="11" name="Title 9"/>
          <p:cNvSpPr txBox="1">
            <a:spLocks/>
          </p:cNvSpPr>
          <p:nvPr/>
        </p:nvSpPr>
        <p:spPr>
          <a:xfrm>
            <a:off x="0" y="0"/>
            <a:ext cx="9153068" cy="9906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Business Services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ustDataLst>
      <p:tags r:id="rId1"/>
    </p:custDataLst>
  </p:cSld>
  <p:clrMapOvr>
    <a:masterClrMapping/>
  </p:clrMapOvr>
  <p:transition spd="med" advTm="22938">
    <p:fade thruBlk="1"/>
    <p:sndAc>
      <p:stSnd>
        <p:snd r:embed="rId4"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52400" y="0"/>
            <a:ext cx="8839200" cy="1143000"/>
          </a:xfrm>
        </p:spPr>
        <p:txBody>
          <a:bodyPr/>
          <a:lstStyle/>
          <a:p>
            <a:pPr eaLnBrk="1" hangingPunct="1"/>
            <a:r>
              <a:rPr lang="en-US" b="1" dirty="0" smtClean="0">
                <a:solidFill>
                  <a:srgbClr val="000099"/>
                </a:solidFill>
              </a:rPr>
              <a:t>Hiring Events</a:t>
            </a:r>
          </a:p>
        </p:txBody>
      </p:sp>
      <p:sp>
        <p:nvSpPr>
          <p:cNvPr id="5" name="TextBox 4"/>
          <p:cNvSpPr txBox="1"/>
          <p:nvPr/>
        </p:nvSpPr>
        <p:spPr>
          <a:xfrm>
            <a:off x="228600" y="1295400"/>
            <a:ext cx="7848600" cy="3954929"/>
          </a:xfrm>
          <a:prstGeom prst="rect">
            <a:avLst/>
          </a:prstGeom>
          <a:noFill/>
        </p:spPr>
        <p:txBody>
          <a:bodyPr wrap="square" rtlCol="0">
            <a:spAutoFit/>
          </a:bodyPr>
          <a:lstStyle/>
          <a:p>
            <a:r>
              <a:rPr lang="en-US" sz="2400" b="1" dirty="0" smtClean="0">
                <a:solidFill>
                  <a:srgbClr val="0070C0"/>
                </a:solidFill>
                <a:latin typeface="+mj-lt"/>
              </a:rPr>
              <a:t>THE CHALLENGE:</a:t>
            </a:r>
          </a:p>
          <a:p>
            <a:endParaRPr lang="en-US" sz="1400" b="1" dirty="0">
              <a:solidFill>
                <a:schemeClr val="accent6">
                  <a:lumMod val="75000"/>
                </a:schemeClr>
              </a:solidFill>
              <a:latin typeface="+mj-lt"/>
            </a:endParaRPr>
          </a:p>
          <a:p>
            <a:pPr marL="342900" indent="-342900">
              <a:buAutoNum type="arabicPeriod"/>
            </a:pPr>
            <a:r>
              <a:rPr lang="en-US" sz="1700" b="1" dirty="0" smtClean="0">
                <a:solidFill>
                  <a:schemeClr val="tx1">
                    <a:lumMod val="75000"/>
                    <a:lumOff val="25000"/>
                  </a:schemeClr>
                </a:solidFill>
                <a:latin typeface="+mj-lt"/>
              </a:rPr>
              <a:t>The Florida Department of Economic Opportunity (DEO) challenged Florida’s 24 </a:t>
            </a:r>
            <a:r>
              <a:rPr lang="en-US" sz="1700" b="1" dirty="0">
                <a:solidFill>
                  <a:schemeClr val="tx1">
                    <a:lumMod val="75000"/>
                    <a:lumOff val="25000"/>
                  </a:schemeClr>
                </a:solidFill>
                <a:latin typeface="+mj-lt"/>
              </a:rPr>
              <a:t>R</a:t>
            </a:r>
            <a:r>
              <a:rPr lang="en-US" sz="1700" b="1" dirty="0" smtClean="0">
                <a:solidFill>
                  <a:schemeClr val="tx1">
                    <a:lumMod val="75000"/>
                    <a:lumOff val="25000"/>
                  </a:schemeClr>
                </a:solidFill>
                <a:latin typeface="+mj-lt"/>
              </a:rPr>
              <a:t>egional Workforce Boards (RWBs) to increase their employer penetration rate by </a:t>
            </a:r>
            <a:r>
              <a:rPr lang="en-US" sz="1700" b="1" u="sng" dirty="0" smtClean="0">
                <a:solidFill>
                  <a:schemeClr val="tx1">
                    <a:lumMod val="75000"/>
                    <a:lumOff val="25000"/>
                  </a:schemeClr>
                </a:solidFill>
                <a:latin typeface="+mj-lt"/>
              </a:rPr>
              <a:t>100%</a:t>
            </a:r>
            <a:r>
              <a:rPr lang="en-US" sz="1700" b="1" dirty="0" smtClean="0">
                <a:solidFill>
                  <a:schemeClr val="tx1">
                    <a:lumMod val="75000"/>
                    <a:lumOff val="25000"/>
                  </a:schemeClr>
                </a:solidFill>
                <a:latin typeface="+mj-lt"/>
              </a:rPr>
              <a:t> for 2013-2014 program year </a:t>
            </a:r>
            <a:r>
              <a:rPr lang="en-US" sz="1700" b="1" i="1" dirty="0" smtClean="0">
                <a:solidFill>
                  <a:schemeClr val="tx1">
                    <a:lumMod val="75000"/>
                    <a:lumOff val="25000"/>
                  </a:schemeClr>
                </a:solidFill>
                <a:latin typeface="+mj-lt"/>
              </a:rPr>
              <a:t>(i.e. total number of employers/businesses served). </a:t>
            </a:r>
          </a:p>
          <a:p>
            <a:endParaRPr lang="en-US" sz="1200" b="1" i="1" dirty="0" smtClean="0">
              <a:solidFill>
                <a:schemeClr val="tx1">
                  <a:lumMod val="75000"/>
                  <a:lumOff val="25000"/>
                </a:schemeClr>
              </a:solidFill>
              <a:latin typeface="+mj-lt"/>
            </a:endParaRPr>
          </a:p>
          <a:p>
            <a:endParaRPr lang="en-US" sz="1700" b="1" i="1" dirty="0" smtClean="0">
              <a:solidFill>
                <a:schemeClr val="tx1">
                  <a:lumMod val="75000"/>
                  <a:lumOff val="25000"/>
                </a:schemeClr>
              </a:solidFill>
              <a:latin typeface="+mj-lt"/>
            </a:endParaRPr>
          </a:p>
          <a:p>
            <a:pPr marL="342900" indent="-342900">
              <a:buAutoNum type="arabicPeriod" startAt="2"/>
            </a:pPr>
            <a:r>
              <a:rPr lang="en-US" sz="1700" b="1" dirty="0" smtClean="0">
                <a:solidFill>
                  <a:schemeClr val="tx1">
                    <a:lumMod val="75000"/>
                    <a:lumOff val="25000"/>
                  </a:schemeClr>
                </a:solidFill>
                <a:latin typeface="+mj-lt"/>
              </a:rPr>
              <a:t>Regions were also given a goal to increase the number of Level 1 Services </a:t>
            </a:r>
            <a:r>
              <a:rPr lang="en-US" sz="1700" b="1" i="1" dirty="0" smtClean="0">
                <a:solidFill>
                  <a:schemeClr val="tx1">
                    <a:lumMod val="75000"/>
                    <a:lumOff val="25000"/>
                  </a:schemeClr>
                </a:solidFill>
                <a:latin typeface="+mj-lt"/>
              </a:rPr>
              <a:t>(most intensive) provided to employers by 100%.</a:t>
            </a:r>
          </a:p>
          <a:p>
            <a:endParaRPr lang="en-US" sz="1200" b="1" i="1" dirty="0" smtClean="0">
              <a:solidFill>
                <a:schemeClr val="tx1">
                  <a:lumMod val="75000"/>
                  <a:lumOff val="25000"/>
                </a:schemeClr>
              </a:solidFill>
              <a:latin typeface="+mj-lt"/>
            </a:endParaRPr>
          </a:p>
          <a:p>
            <a:endParaRPr lang="en-US" sz="1600" b="1" i="1" dirty="0">
              <a:solidFill>
                <a:schemeClr val="tx1">
                  <a:lumMod val="75000"/>
                  <a:lumOff val="25000"/>
                </a:schemeClr>
              </a:solidFill>
              <a:latin typeface="+mj-lt"/>
            </a:endParaRPr>
          </a:p>
          <a:p>
            <a:r>
              <a:rPr lang="en-US" b="1" dirty="0" smtClean="0">
                <a:solidFill>
                  <a:srgbClr val="0070C0"/>
                </a:solidFill>
                <a:latin typeface="+mj-lt"/>
              </a:rPr>
              <a:t>Incentive $ to be provided to RWBs that met above goals, with additional $ awarded to the regions that came in first or second place in their size category (small, medium or large).</a:t>
            </a:r>
          </a:p>
        </p:txBody>
      </p:sp>
      <p:sp>
        <p:nvSpPr>
          <p:cNvPr id="9" name="Title 9"/>
          <p:cNvSpPr txBox="1">
            <a:spLocks/>
          </p:cNvSpPr>
          <p:nvPr/>
        </p:nvSpPr>
        <p:spPr>
          <a:xfrm>
            <a:off x="76200" y="76200"/>
            <a:ext cx="8991600" cy="9144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Business Services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0100" y="5410200"/>
            <a:ext cx="1625600" cy="121920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52400" y="0"/>
            <a:ext cx="8839200" cy="1143000"/>
          </a:xfrm>
        </p:spPr>
        <p:txBody>
          <a:bodyPr/>
          <a:lstStyle/>
          <a:p>
            <a:pPr eaLnBrk="1" hangingPunct="1"/>
            <a:r>
              <a:rPr lang="en-US" b="1" dirty="0" smtClean="0">
                <a:solidFill>
                  <a:srgbClr val="000099"/>
                </a:solidFill>
              </a:rPr>
              <a:t>Hiring Events</a:t>
            </a:r>
          </a:p>
        </p:txBody>
      </p:sp>
      <p:sp>
        <p:nvSpPr>
          <p:cNvPr id="5" name="TextBox 4"/>
          <p:cNvSpPr txBox="1"/>
          <p:nvPr/>
        </p:nvSpPr>
        <p:spPr>
          <a:xfrm>
            <a:off x="228600" y="1143000"/>
            <a:ext cx="7696200" cy="1046440"/>
          </a:xfrm>
          <a:prstGeom prst="rect">
            <a:avLst/>
          </a:prstGeom>
          <a:noFill/>
        </p:spPr>
        <p:txBody>
          <a:bodyPr wrap="square" rtlCol="0">
            <a:spAutoFit/>
          </a:bodyPr>
          <a:lstStyle/>
          <a:p>
            <a:r>
              <a:rPr lang="en-US" sz="2400" b="1" dirty="0" smtClean="0">
                <a:solidFill>
                  <a:srgbClr val="0070C0"/>
                </a:solidFill>
                <a:latin typeface="+mj-lt"/>
              </a:rPr>
              <a:t>THE OUTCOME:</a:t>
            </a:r>
          </a:p>
          <a:p>
            <a:endParaRPr lang="en-US" sz="600" b="1" u="sng" dirty="0" smtClean="0">
              <a:solidFill>
                <a:schemeClr val="tx1">
                  <a:lumMod val="75000"/>
                  <a:lumOff val="25000"/>
                </a:schemeClr>
              </a:solidFill>
              <a:latin typeface="+mj-lt"/>
            </a:endParaRPr>
          </a:p>
          <a:p>
            <a:pPr marL="285750" indent="-285750">
              <a:buFont typeface="Arial" panose="020B0604020202020204" pitchFamily="34" charset="0"/>
              <a:buChar char="•"/>
            </a:pPr>
            <a:r>
              <a:rPr lang="en-US" sz="1600" b="1" dirty="0" smtClean="0">
                <a:solidFill>
                  <a:schemeClr val="tx1">
                    <a:lumMod val="75000"/>
                    <a:lumOff val="25000"/>
                  </a:schemeClr>
                </a:solidFill>
                <a:latin typeface="+mj-lt"/>
              </a:rPr>
              <a:t>Increase of </a:t>
            </a:r>
            <a:r>
              <a:rPr lang="en-US" sz="1600" b="1" u="sng" dirty="0" smtClean="0">
                <a:solidFill>
                  <a:schemeClr val="tx1">
                    <a:lumMod val="75000"/>
                    <a:lumOff val="25000"/>
                  </a:schemeClr>
                </a:solidFill>
                <a:latin typeface="+mj-lt"/>
              </a:rPr>
              <a:t>161%</a:t>
            </a:r>
            <a:r>
              <a:rPr lang="en-US" sz="1600" b="1" dirty="0" smtClean="0">
                <a:solidFill>
                  <a:schemeClr val="tx1">
                    <a:lumMod val="75000"/>
                    <a:lumOff val="25000"/>
                  </a:schemeClr>
                </a:solidFill>
                <a:latin typeface="+mj-lt"/>
              </a:rPr>
              <a:t> over previous year</a:t>
            </a:r>
          </a:p>
          <a:p>
            <a:pPr marL="285750" indent="-285750">
              <a:buFont typeface="Arial" panose="020B0604020202020204" pitchFamily="34" charset="0"/>
              <a:buChar char="•"/>
            </a:pPr>
            <a:r>
              <a:rPr lang="en-US" sz="1600" b="1" dirty="0" smtClean="0">
                <a:solidFill>
                  <a:schemeClr val="tx1">
                    <a:lumMod val="75000"/>
                    <a:lumOff val="25000"/>
                  </a:schemeClr>
                </a:solidFill>
                <a:latin typeface="+mj-lt"/>
              </a:rPr>
              <a:t>Ranked 2</a:t>
            </a:r>
            <a:r>
              <a:rPr lang="en-US" sz="1600" b="1" baseline="30000" dirty="0" smtClean="0">
                <a:solidFill>
                  <a:schemeClr val="tx1">
                    <a:lumMod val="75000"/>
                    <a:lumOff val="25000"/>
                  </a:schemeClr>
                </a:solidFill>
                <a:latin typeface="+mj-lt"/>
              </a:rPr>
              <a:t>nd</a:t>
            </a:r>
            <a:r>
              <a:rPr lang="en-US" sz="1600" b="1" dirty="0">
                <a:solidFill>
                  <a:schemeClr val="tx1">
                    <a:lumMod val="75000"/>
                    <a:lumOff val="25000"/>
                  </a:schemeClr>
                </a:solidFill>
                <a:latin typeface="+mj-lt"/>
              </a:rPr>
              <a:t> </a:t>
            </a:r>
            <a:r>
              <a:rPr lang="en-US" sz="1600" b="1" dirty="0" smtClean="0">
                <a:solidFill>
                  <a:schemeClr val="tx1">
                    <a:lumMod val="75000"/>
                    <a:lumOff val="25000"/>
                  </a:schemeClr>
                </a:solidFill>
                <a:latin typeface="+mj-lt"/>
              </a:rPr>
              <a:t>in the state </a:t>
            </a:r>
            <a:r>
              <a:rPr lang="en-US" sz="1600" b="1" i="1" dirty="0" smtClean="0">
                <a:solidFill>
                  <a:schemeClr val="tx1">
                    <a:lumMod val="75000"/>
                    <a:lumOff val="25000"/>
                  </a:schemeClr>
                </a:solidFill>
                <a:latin typeface="+mj-lt"/>
              </a:rPr>
              <a:t>(among 24 regions)</a:t>
            </a:r>
          </a:p>
        </p:txBody>
      </p:sp>
      <p:sp>
        <p:nvSpPr>
          <p:cNvPr id="9" name="Title 9"/>
          <p:cNvSpPr txBox="1">
            <a:spLocks/>
          </p:cNvSpPr>
          <p:nvPr/>
        </p:nvSpPr>
        <p:spPr>
          <a:xfrm>
            <a:off x="76200" y="76200"/>
            <a:ext cx="8991600" cy="9906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Employer Penetration</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376" y="5638800"/>
            <a:ext cx="1637693" cy="1228270"/>
          </a:xfrm>
          <a:prstGeom prst="rect">
            <a:avLst/>
          </a:prstGeom>
        </p:spPr>
      </p:pic>
      <p:pic>
        <p:nvPicPr>
          <p:cNvPr id="1028" name="Picture 4" descr="C:\Users\mcole\Desktop\EMPLOYER PENETRATION 2013 2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2218015"/>
            <a:ext cx="7600799" cy="450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26303"/>
      </p:ext>
    </p:extLst>
  </p:cSld>
  <p:clrMapOvr>
    <a:masterClrMapping/>
  </p:clrMapOvr>
  <p:transition spd="med">
    <p:fade thruBlk="1"/>
    <p:sndAc>
      <p:stSnd>
        <p:snd r:embed="rId3"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7"/>
          <p:cNvSpPr txBox="1">
            <a:spLocks noChangeArrowheads="1"/>
          </p:cNvSpPr>
          <p:nvPr/>
        </p:nvSpPr>
        <p:spPr bwMode="auto">
          <a:xfrm>
            <a:off x="152400" y="4648200"/>
            <a:ext cx="8839200" cy="923330"/>
          </a:xfrm>
          <a:prstGeom prst="rect">
            <a:avLst/>
          </a:prstGeom>
          <a:noFill/>
          <a:ln w="9525">
            <a:noFill/>
            <a:miter lim="800000"/>
            <a:headEnd/>
            <a:tailEnd/>
          </a:ln>
        </p:spPr>
        <p:txBody>
          <a:bodyPr>
            <a:spAutoFit/>
          </a:bodyPr>
          <a:lstStyle/>
          <a:p>
            <a:endParaRPr lang="en-US" sz="1600" b="1" i="1" dirty="0">
              <a:latin typeface="Calibri" pitchFamily="34" charset="0"/>
            </a:endParaRPr>
          </a:p>
          <a:p>
            <a:r>
              <a:rPr lang="en-US" b="1" i="1" dirty="0">
                <a:solidFill>
                  <a:srgbClr val="000099"/>
                </a:solidFill>
                <a:latin typeface="Calibri" pitchFamily="34" charset="0"/>
              </a:rPr>
              <a:t>    </a:t>
            </a:r>
          </a:p>
          <a:p>
            <a:r>
              <a:rPr lang="en-US" b="1" i="1" dirty="0">
                <a:solidFill>
                  <a:srgbClr val="000099"/>
                </a:solidFill>
                <a:latin typeface="Calibri" pitchFamily="34" charset="0"/>
              </a:rPr>
              <a:t>    </a:t>
            </a:r>
            <a:endParaRPr lang="en-US" sz="2000" b="1" dirty="0">
              <a:solidFill>
                <a:srgbClr val="000099"/>
              </a:solidFill>
              <a:latin typeface="Calibri" pitchFamily="34" charset="0"/>
            </a:endParaRPr>
          </a:p>
        </p:txBody>
      </p:sp>
      <p:sp>
        <p:nvSpPr>
          <p:cNvPr id="7" name="TextBox 6"/>
          <p:cNvSpPr txBox="1"/>
          <p:nvPr/>
        </p:nvSpPr>
        <p:spPr>
          <a:xfrm>
            <a:off x="142875" y="1219201"/>
            <a:ext cx="8534400"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smtClean="0">
                <a:solidFill>
                  <a:schemeClr val="tx1">
                    <a:lumMod val="75000"/>
                    <a:lumOff val="25000"/>
                  </a:schemeClr>
                </a:solidFill>
                <a:latin typeface="+mj-lt"/>
              </a:rPr>
              <a:t>Increase of 356% over previous year</a:t>
            </a:r>
            <a:endParaRPr lang="en-US" b="1" dirty="0">
              <a:solidFill>
                <a:schemeClr val="tx1">
                  <a:lumMod val="75000"/>
                  <a:lumOff val="25000"/>
                </a:schemeClr>
              </a:solidFill>
              <a:latin typeface="+mj-lt"/>
            </a:endParaRPr>
          </a:p>
          <a:p>
            <a:pPr marL="285750" indent="-285750">
              <a:spcAft>
                <a:spcPts val="600"/>
              </a:spcAft>
              <a:buFont typeface="Arial" panose="020B0604020202020204" pitchFamily="34" charset="0"/>
              <a:buChar char="•"/>
            </a:pPr>
            <a:r>
              <a:rPr lang="en-US" b="1" dirty="0" smtClean="0">
                <a:solidFill>
                  <a:schemeClr val="tx1">
                    <a:lumMod val="75000"/>
                    <a:lumOff val="25000"/>
                  </a:schemeClr>
                </a:solidFill>
                <a:latin typeface="+mj-lt"/>
              </a:rPr>
              <a:t>Ranked 2</a:t>
            </a:r>
            <a:r>
              <a:rPr lang="en-US" b="1" baseline="30000" dirty="0" smtClean="0">
                <a:solidFill>
                  <a:schemeClr val="tx1">
                    <a:lumMod val="75000"/>
                    <a:lumOff val="25000"/>
                  </a:schemeClr>
                </a:solidFill>
                <a:latin typeface="+mj-lt"/>
              </a:rPr>
              <a:t>nd</a:t>
            </a:r>
            <a:r>
              <a:rPr lang="en-US" b="1" dirty="0" smtClean="0">
                <a:solidFill>
                  <a:schemeClr val="tx1">
                    <a:lumMod val="75000"/>
                    <a:lumOff val="25000"/>
                  </a:schemeClr>
                </a:solidFill>
                <a:latin typeface="+mj-lt"/>
              </a:rPr>
              <a:t> in the state </a:t>
            </a:r>
            <a:r>
              <a:rPr lang="en-US" b="1" i="1" dirty="0" smtClean="0">
                <a:solidFill>
                  <a:schemeClr val="tx1">
                    <a:lumMod val="75000"/>
                    <a:lumOff val="25000"/>
                  </a:schemeClr>
                </a:solidFill>
                <a:latin typeface="+mj-lt"/>
              </a:rPr>
              <a:t>(among 24 regions)</a:t>
            </a:r>
          </a:p>
          <a:p>
            <a:pPr marL="285750" indent="-285750">
              <a:buFont typeface="Arial" panose="020B0604020202020204" pitchFamily="34" charset="0"/>
              <a:buChar char="•"/>
            </a:pPr>
            <a:r>
              <a:rPr lang="en-US" b="1" i="1" dirty="0" err="1" smtClean="0">
                <a:solidFill>
                  <a:schemeClr val="tx1">
                    <a:lumMod val="75000"/>
                    <a:lumOff val="25000"/>
                  </a:schemeClr>
                </a:solidFill>
                <a:latin typeface="+mj-lt"/>
              </a:rPr>
              <a:t>Escarosa</a:t>
            </a:r>
            <a:r>
              <a:rPr lang="en-US" b="1" i="1" dirty="0" smtClean="0">
                <a:solidFill>
                  <a:schemeClr val="tx1">
                    <a:lumMod val="75000"/>
                    <a:lumOff val="25000"/>
                  </a:schemeClr>
                </a:solidFill>
                <a:latin typeface="+mj-lt"/>
              </a:rPr>
              <a:t> </a:t>
            </a:r>
            <a:r>
              <a:rPr lang="en-US" b="1" dirty="0" smtClean="0">
                <a:solidFill>
                  <a:schemeClr val="tx1">
                    <a:lumMod val="75000"/>
                    <a:lumOff val="25000"/>
                  </a:schemeClr>
                </a:solidFill>
                <a:latin typeface="+mj-lt"/>
              </a:rPr>
              <a:t>provided Level 1 Services to 90% of their registered employers - </a:t>
            </a:r>
            <a:r>
              <a:rPr lang="en-US" b="1" i="1" dirty="0" smtClean="0">
                <a:solidFill>
                  <a:schemeClr val="tx1">
                    <a:lumMod val="75000"/>
                    <a:lumOff val="25000"/>
                  </a:schemeClr>
                </a:solidFill>
                <a:latin typeface="+mj-lt"/>
              </a:rPr>
              <a:t>more than any other regions</a:t>
            </a:r>
          </a:p>
          <a:p>
            <a:pPr marL="285750" indent="-285750">
              <a:buFont typeface="Arial" panose="020B0604020202020204" pitchFamily="34" charset="0"/>
              <a:buChar char="•"/>
            </a:pPr>
            <a:endParaRPr lang="en-US" b="1" i="1" dirty="0">
              <a:solidFill>
                <a:schemeClr val="tx1">
                  <a:lumMod val="75000"/>
                  <a:lumOff val="25000"/>
                </a:schemeClr>
              </a:solidFill>
              <a:latin typeface="+mj-lt"/>
            </a:endParaRPr>
          </a:p>
          <a:p>
            <a:pPr marL="285750" indent="-285750">
              <a:buFont typeface="Arial" panose="020B0604020202020204" pitchFamily="34" charset="0"/>
              <a:buChar char="•"/>
            </a:pPr>
            <a:endParaRPr lang="en-US" b="1" i="1" dirty="0" smtClean="0">
              <a:solidFill>
                <a:schemeClr val="tx1">
                  <a:lumMod val="75000"/>
                  <a:lumOff val="25000"/>
                </a:schemeClr>
              </a:solidFill>
              <a:latin typeface="+mj-lt"/>
            </a:endParaRPr>
          </a:p>
          <a:p>
            <a:pPr marL="285750" indent="-285750">
              <a:buFont typeface="Arial" panose="020B0604020202020204" pitchFamily="34" charset="0"/>
              <a:buChar char="•"/>
            </a:pPr>
            <a:endParaRPr lang="en-US" b="1" i="1" dirty="0">
              <a:solidFill>
                <a:schemeClr val="tx1">
                  <a:lumMod val="75000"/>
                  <a:lumOff val="25000"/>
                </a:schemeClr>
              </a:solidFill>
              <a:latin typeface="+mj-lt"/>
            </a:endParaRPr>
          </a:p>
        </p:txBody>
      </p:sp>
      <p:sp>
        <p:nvSpPr>
          <p:cNvPr id="9" name="Title 9"/>
          <p:cNvSpPr txBox="1">
            <a:spLocks/>
          </p:cNvSpPr>
          <p:nvPr/>
        </p:nvSpPr>
        <p:spPr>
          <a:xfrm>
            <a:off x="76200" y="76200"/>
            <a:ext cx="8991600" cy="8382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Level 1 Services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619375"/>
            <a:ext cx="7620000" cy="3981450"/>
          </a:xfrm>
          <a:prstGeom prst="rect">
            <a:avLst/>
          </a:prstGeom>
        </p:spPr>
      </p:pic>
      <p:pic>
        <p:nvPicPr>
          <p:cNvPr id="11" name="Picture 10" descr="corner-Triangle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0576" y="5410200"/>
            <a:ext cx="1942493" cy="1456870"/>
          </a:xfrm>
          <a:prstGeom prst="rect">
            <a:avLst/>
          </a:prstGeom>
        </p:spPr>
      </p:pic>
    </p:spTree>
    <p:custDataLst>
      <p:tags r:id="rId1"/>
    </p:custDataLst>
  </p:cSld>
  <p:clrMapOvr>
    <a:masterClrMapping/>
  </p:clrMapOvr>
  <p:transition spd="med" advTm="22938">
    <p:fade thruBlk="1"/>
    <p:sndAc>
      <p:stSnd>
        <p:snd r:embed="rId4"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304800" y="152400"/>
            <a:ext cx="8534400" cy="769441"/>
          </a:xfrm>
          <a:prstGeom prst="rect">
            <a:avLst/>
          </a:prstGeom>
          <a:noFill/>
          <a:ln w="9525">
            <a:noFill/>
            <a:miter lim="800000"/>
            <a:headEnd/>
            <a:tailEnd/>
          </a:ln>
        </p:spPr>
        <p:txBody>
          <a:bodyPr wrap="square">
            <a:spAutoFit/>
          </a:bodyPr>
          <a:lstStyle/>
          <a:p>
            <a:pPr algn="ctr"/>
            <a:r>
              <a:rPr lang="en-US" sz="4400" b="1" dirty="0" smtClean="0">
                <a:solidFill>
                  <a:srgbClr val="000099"/>
                </a:solidFill>
                <a:latin typeface="+mj-lt"/>
              </a:rPr>
              <a:t>2012-2013 Career Fairs</a:t>
            </a:r>
            <a:endParaRPr lang="en-US" sz="4400" b="1" dirty="0">
              <a:solidFill>
                <a:srgbClr val="000099"/>
              </a:solidFill>
              <a:latin typeface="+mj-lt"/>
            </a:endParaRPr>
          </a:p>
        </p:txBody>
      </p:sp>
      <p:sp>
        <p:nvSpPr>
          <p:cNvPr id="22" name="TextBox 21"/>
          <p:cNvSpPr txBox="1"/>
          <p:nvPr/>
        </p:nvSpPr>
        <p:spPr>
          <a:xfrm>
            <a:off x="192051" y="931112"/>
            <a:ext cx="8763000" cy="4239622"/>
          </a:xfrm>
          <a:prstGeom prst="rect">
            <a:avLst/>
          </a:prstGeom>
          <a:noFill/>
        </p:spPr>
        <p:txBody>
          <a:bodyPr wrap="square" rtlCol="0">
            <a:spAutoFit/>
          </a:bodyPr>
          <a:lstStyle/>
          <a:p>
            <a:r>
              <a:rPr lang="en-US" sz="1400" b="1" u="sng" dirty="0" smtClean="0">
                <a:solidFill>
                  <a:schemeClr val="tx1">
                    <a:lumMod val="75000"/>
                    <a:lumOff val="25000"/>
                  </a:schemeClr>
                </a:solidFill>
                <a:latin typeface="+mj-lt"/>
              </a:rPr>
              <a:t>South Santa Rosa Career Fair</a:t>
            </a:r>
          </a:p>
          <a:p>
            <a:r>
              <a:rPr lang="en-US" sz="1400" b="1" i="1" dirty="0" smtClean="0">
                <a:solidFill>
                  <a:schemeClr val="tx1">
                    <a:lumMod val="75000"/>
                    <a:lumOff val="25000"/>
                  </a:schemeClr>
                </a:solidFill>
                <a:latin typeface="+mj-lt"/>
              </a:rPr>
              <a:t>Friday, October 13, 2013</a:t>
            </a:r>
          </a:p>
          <a:p>
            <a:r>
              <a:rPr lang="en-US" sz="1400" b="1" dirty="0" smtClean="0">
                <a:solidFill>
                  <a:schemeClr val="tx1">
                    <a:lumMod val="75000"/>
                    <a:lumOff val="25000"/>
                  </a:schemeClr>
                </a:solidFill>
                <a:latin typeface="+mj-lt"/>
              </a:rPr>
              <a:t>Location: Pensacola State College Santa Rosa Campus </a:t>
            </a:r>
          </a:p>
          <a:p>
            <a:r>
              <a:rPr lang="en-US" sz="1400" b="1" dirty="0" smtClean="0">
                <a:solidFill>
                  <a:schemeClr val="tx1">
                    <a:lumMod val="75000"/>
                    <a:lumOff val="25000"/>
                  </a:schemeClr>
                </a:solidFill>
                <a:latin typeface="+mj-lt"/>
              </a:rPr>
              <a:t>Attendance: 21 Employers, 132 Job Seekers</a:t>
            </a:r>
          </a:p>
          <a:p>
            <a:endParaRPr lang="en-US" sz="800" dirty="0" smtClean="0">
              <a:solidFill>
                <a:schemeClr val="tx1">
                  <a:lumMod val="75000"/>
                  <a:lumOff val="25000"/>
                </a:schemeClr>
              </a:solidFill>
              <a:latin typeface="+mj-lt"/>
            </a:endParaRPr>
          </a:p>
          <a:p>
            <a:endParaRPr lang="en-US" sz="800" dirty="0" smtClean="0">
              <a:solidFill>
                <a:schemeClr val="tx1">
                  <a:lumMod val="75000"/>
                  <a:lumOff val="25000"/>
                </a:schemeClr>
              </a:solidFill>
              <a:latin typeface="+mj-lt"/>
            </a:endParaRPr>
          </a:p>
          <a:p>
            <a:endParaRPr lang="en-US" sz="800" dirty="0" smtClean="0">
              <a:solidFill>
                <a:schemeClr val="tx1">
                  <a:lumMod val="75000"/>
                  <a:lumOff val="25000"/>
                </a:schemeClr>
              </a:solidFill>
              <a:latin typeface="+mj-lt"/>
            </a:endParaRPr>
          </a:p>
          <a:p>
            <a:r>
              <a:rPr lang="en-US" sz="1400" b="1" u="sng" dirty="0" smtClean="0">
                <a:solidFill>
                  <a:schemeClr val="tx1">
                    <a:lumMod val="75000"/>
                    <a:lumOff val="25000"/>
                  </a:schemeClr>
                </a:solidFill>
                <a:latin typeface="+mj-lt"/>
              </a:rPr>
              <a:t>5</a:t>
            </a:r>
            <a:r>
              <a:rPr lang="en-US" sz="1400" b="1" u="sng" baseline="30000" dirty="0" smtClean="0">
                <a:solidFill>
                  <a:schemeClr val="tx1">
                    <a:lumMod val="75000"/>
                    <a:lumOff val="25000"/>
                  </a:schemeClr>
                </a:solidFill>
                <a:latin typeface="+mj-lt"/>
              </a:rPr>
              <a:t>th</a:t>
            </a:r>
            <a:r>
              <a:rPr lang="en-US" sz="1400" b="1" u="sng" dirty="0" smtClean="0">
                <a:solidFill>
                  <a:schemeClr val="tx1">
                    <a:lumMod val="75000"/>
                    <a:lumOff val="25000"/>
                  </a:schemeClr>
                </a:solidFill>
                <a:latin typeface="+mj-lt"/>
              </a:rPr>
              <a:t> Annual Fall Community Career Fair</a:t>
            </a:r>
          </a:p>
          <a:p>
            <a:r>
              <a:rPr lang="en-US" sz="1400" b="1" dirty="0" smtClean="0">
                <a:solidFill>
                  <a:schemeClr val="tx1">
                    <a:lumMod val="75000"/>
                    <a:lumOff val="25000"/>
                  </a:schemeClr>
                </a:solidFill>
                <a:latin typeface="+mj-lt"/>
              </a:rPr>
              <a:t>Friday, October 4, 2013</a:t>
            </a:r>
          </a:p>
          <a:p>
            <a:r>
              <a:rPr lang="en-US" sz="1400" b="1" dirty="0" smtClean="0">
                <a:solidFill>
                  <a:schemeClr val="tx1">
                    <a:lumMod val="75000"/>
                    <a:lumOff val="25000"/>
                  </a:schemeClr>
                </a:solidFill>
                <a:latin typeface="+mj-lt"/>
              </a:rPr>
              <a:t>Location: Pensacola State College – Amos Studios (WSRE-TV)</a:t>
            </a:r>
          </a:p>
          <a:p>
            <a:r>
              <a:rPr lang="en-US" sz="1400" b="1" dirty="0" smtClean="0">
                <a:solidFill>
                  <a:schemeClr val="tx1">
                    <a:lumMod val="75000"/>
                    <a:lumOff val="25000"/>
                  </a:schemeClr>
                </a:solidFill>
                <a:latin typeface="+mj-lt"/>
              </a:rPr>
              <a:t>Attendance: 50 Employers, 687 Job Seekers</a:t>
            </a:r>
          </a:p>
          <a:p>
            <a:endParaRPr lang="en-US" sz="1400" b="1" dirty="0" smtClean="0">
              <a:solidFill>
                <a:schemeClr val="tx1">
                  <a:lumMod val="75000"/>
                  <a:lumOff val="25000"/>
                </a:schemeClr>
              </a:solidFill>
              <a:latin typeface="+mj-lt"/>
            </a:endParaRPr>
          </a:p>
          <a:p>
            <a:endParaRPr lang="en-US" sz="800" b="1" dirty="0">
              <a:solidFill>
                <a:schemeClr val="tx1">
                  <a:lumMod val="75000"/>
                  <a:lumOff val="25000"/>
                </a:schemeClr>
              </a:solidFill>
              <a:latin typeface="+mj-lt"/>
            </a:endParaRPr>
          </a:p>
          <a:p>
            <a:r>
              <a:rPr lang="en-US" sz="1400" b="1" u="sng" dirty="0" smtClean="0">
                <a:solidFill>
                  <a:schemeClr val="tx1">
                    <a:lumMod val="75000"/>
                    <a:lumOff val="25000"/>
                  </a:schemeClr>
                </a:solidFill>
                <a:latin typeface="+mj-lt"/>
              </a:rPr>
              <a:t>7</a:t>
            </a:r>
            <a:r>
              <a:rPr lang="en-US" sz="1400" b="1" u="sng" baseline="30000" dirty="0" smtClean="0">
                <a:solidFill>
                  <a:schemeClr val="tx1">
                    <a:lumMod val="75000"/>
                    <a:lumOff val="25000"/>
                  </a:schemeClr>
                </a:solidFill>
                <a:latin typeface="+mj-lt"/>
              </a:rPr>
              <a:t>th</a:t>
            </a:r>
            <a:r>
              <a:rPr lang="en-US" sz="1400" b="1" u="sng" dirty="0" smtClean="0">
                <a:solidFill>
                  <a:schemeClr val="tx1">
                    <a:lumMod val="75000"/>
                    <a:lumOff val="25000"/>
                  </a:schemeClr>
                </a:solidFill>
                <a:latin typeface="+mj-lt"/>
              </a:rPr>
              <a:t> Annual Northwest Florida Veteran’s and Military Hiring Fair</a:t>
            </a:r>
          </a:p>
          <a:p>
            <a:r>
              <a:rPr lang="en-US" sz="1400" b="1" dirty="0" smtClean="0">
                <a:solidFill>
                  <a:schemeClr val="tx1">
                    <a:lumMod val="75000"/>
                    <a:lumOff val="25000"/>
                  </a:schemeClr>
                </a:solidFill>
                <a:latin typeface="+mj-lt"/>
              </a:rPr>
              <a:t>Held jointly with RWB 2</a:t>
            </a:r>
          </a:p>
          <a:p>
            <a:r>
              <a:rPr lang="en-US" sz="1400" b="1" dirty="0" smtClean="0">
                <a:solidFill>
                  <a:schemeClr val="tx1">
                    <a:lumMod val="75000"/>
                    <a:lumOff val="25000"/>
                  </a:schemeClr>
                </a:solidFill>
                <a:latin typeface="+mj-lt"/>
              </a:rPr>
              <a:t>Friday, November 1, 2013</a:t>
            </a:r>
          </a:p>
          <a:p>
            <a:r>
              <a:rPr lang="en-US" sz="1400" b="1" dirty="0" smtClean="0">
                <a:solidFill>
                  <a:schemeClr val="tx1">
                    <a:lumMod val="75000"/>
                    <a:lumOff val="25000"/>
                  </a:schemeClr>
                </a:solidFill>
                <a:latin typeface="+mj-lt"/>
              </a:rPr>
              <a:t>Location: Navarre Conference Center</a:t>
            </a:r>
          </a:p>
          <a:p>
            <a:r>
              <a:rPr lang="en-US" sz="1400" b="1" dirty="0" smtClean="0">
                <a:solidFill>
                  <a:schemeClr val="tx1">
                    <a:lumMod val="75000"/>
                    <a:lumOff val="25000"/>
                  </a:schemeClr>
                </a:solidFill>
                <a:latin typeface="+mj-lt"/>
              </a:rPr>
              <a:t>Attendance: 40 Employers, 251 Job Seekers</a:t>
            </a:r>
          </a:p>
          <a:p>
            <a:endParaRPr lang="en-US" sz="1350" b="1" dirty="0">
              <a:solidFill>
                <a:srgbClr val="000099"/>
              </a:solidFill>
              <a:latin typeface="+mn-lt"/>
            </a:endParaRPr>
          </a:p>
          <a:p>
            <a:endParaRPr lang="en-US" sz="1400" b="1" dirty="0" smtClean="0">
              <a:solidFill>
                <a:srgbClr val="000099"/>
              </a:solidFill>
              <a:latin typeface="+mn-lt"/>
            </a:endParaRPr>
          </a:p>
          <a:p>
            <a:endParaRPr lang="en-US" sz="1400" dirty="0" smtClean="0">
              <a:latin typeface="+mn-lt"/>
            </a:endParaRPr>
          </a:p>
        </p:txBody>
      </p:sp>
      <p:sp>
        <p:nvSpPr>
          <p:cNvPr id="7"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2013-2014 Career Fairs</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8" name="Picture 7"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214824"/>
            <a:ext cx="2190901" cy="1643176"/>
          </a:xfrm>
          <a:prstGeom prst="rect">
            <a:avLst/>
          </a:prstGeom>
        </p:spPr>
      </p:pic>
      <p:pic>
        <p:nvPicPr>
          <p:cNvPr id="13" name="Picture 2" descr="C:\Users\mcole\Desktop\Annual Presentation Pics\Fall Career Fair\DSC_00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031" y="3238111"/>
            <a:ext cx="3200400" cy="2124919"/>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C:\Career Fairs\WOP Spring Job Fairs\WOP Spring Job Fair 2014\Photos\DSC_00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4756471"/>
            <a:ext cx="2932591" cy="19481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C:\Career Fairs\VETERANS\6th Annual NWFL Veterans Hiring Fair\Photos\11.2.2012 0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6720" y="1066800"/>
            <a:ext cx="2867711" cy="19050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18953">
    <p:fade thruBlk="1"/>
    <p:sndAc>
      <p:stSnd>
        <p:snd r:embed="rId3"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304800" y="152400"/>
            <a:ext cx="8534400" cy="769441"/>
          </a:xfrm>
          <a:prstGeom prst="rect">
            <a:avLst/>
          </a:prstGeom>
          <a:noFill/>
          <a:ln w="9525">
            <a:noFill/>
            <a:miter lim="800000"/>
            <a:headEnd/>
            <a:tailEnd/>
          </a:ln>
        </p:spPr>
        <p:txBody>
          <a:bodyPr wrap="square">
            <a:spAutoFit/>
          </a:bodyPr>
          <a:lstStyle/>
          <a:p>
            <a:pPr algn="ctr"/>
            <a:r>
              <a:rPr lang="en-US" sz="4400" b="1" dirty="0" smtClean="0">
                <a:solidFill>
                  <a:srgbClr val="000099"/>
                </a:solidFill>
                <a:latin typeface="+mj-lt"/>
              </a:rPr>
              <a:t>2012-2013 Career Fairs</a:t>
            </a:r>
            <a:endParaRPr lang="en-US" sz="4400" b="1" dirty="0">
              <a:solidFill>
                <a:srgbClr val="000099"/>
              </a:solidFill>
              <a:latin typeface="+mj-lt"/>
            </a:endParaRPr>
          </a:p>
        </p:txBody>
      </p:sp>
      <p:sp>
        <p:nvSpPr>
          <p:cNvPr id="22" name="TextBox 21"/>
          <p:cNvSpPr txBox="1"/>
          <p:nvPr/>
        </p:nvSpPr>
        <p:spPr>
          <a:xfrm>
            <a:off x="152400" y="921841"/>
            <a:ext cx="8534400" cy="4339650"/>
          </a:xfrm>
          <a:prstGeom prst="rect">
            <a:avLst/>
          </a:prstGeom>
          <a:noFill/>
        </p:spPr>
        <p:txBody>
          <a:bodyPr wrap="square" rtlCol="0">
            <a:spAutoFit/>
          </a:bodyPr>
          <a:lstStyle/>
          <a:p>
            <a:r>
              <a:rPr lang="en-US" sz="1500" b="1" u="sng" dirty="0" smtClean="0">
                <a:solidFill>
                  <a:schemeClr val="tx1">
                    <a:lumMod val="75000"/>
                    <a:lumOff val="25000"/>
                  </a:schemeClr>
                </a:solidFill>
                <a:latin typeface="+mn-lt"/>
              </a:rPr>
              <a:t>Northern Escambia Career Fair</a:t>
            </a:r>
          </a:p>
          <a:p>
            <a:r>
              <a:rPr lang="en-US" sz="1500" b="1" dirty="0" smtClean="0">
                <a:solidFill>
                  <a:schemeClr val="tx1">
                    <a:lumMod val="75000"/>
                    <a:lumOff val="25000"/>
                  </a:schemeClr>
                </a:solidFill>
                <a:latin typeface="+mn-lt"/>
              </a:rPr>
              <a:t>Friday, March 28, 2014</a:t>
            </a:r>
          </a:p>
          <a:p>
            <a:r>
              <a:rPr lang="en-US" sz="1500" b="1" dirty="0" smtClean="0">
                <a:solidFill>
                  <a:schemeClr val="tx1">
                    <a:lumMod val="75000"/>
                    <a:lumOff val="25000"/>
                  </a:schemeClr>
                </a:solidFill>
                <a:latin typeface="+mn-lt"/>
              </a:rPr>
              <a:t>Location: Pensacola State College – Century Center</a:t>
            </a:r>
          </a:p>
          <a:p>
            <a:r>
              <a:rPr lang="en-US" sz="1500" b="1" dirty="0" smtClean="0">
                <a:solidFill>
                  <a:schemeClr val="tx1">
                    <a:lumMod val="75000"/>
                    <a:lumOff val="25000"/>
                  </a:schemeClr>
                </a:solidFill>
                <a:latin typeface="+mn-lt"/>
              </a:rPr>
              <a:t>Attendance: 20 Employers, 90 Job Seekers</a:t>
            </a:r>
          </a:p>
          <a:p>
            <a:endParaRPr lang="en-US" sz="1500" b="1" dirty="0" smtClean="0">
              <a:solidFill>
                <a:schemeClr val="tx1">
                  <a:lumMod val="75000"/>
                  <a:lumOff val="25000"/>
                </a:schemeClr>
              </a:solidFill>
              <a:latin typeface="+mn-lt"/>
            </a:endParaRPr>
          </a:p>
          <a:p>
            <a:endParaRPr lang="en-US" sz="800" b="1" dirty="0">
              <a:solidFill>
                <a:schemeClr val="tx1">
                  <a:lumMod val="75000"/>
                  <a:lumOff val="25000"/>
                </a:schemeClr>
              </a:solidFill>
              <a:latin typeface="+mn-lt"/>
            </a:endParaRPr>
          </a:p>
          <a:p>
            <a:r>
              <a:rPr lang="en-US" sz="1500" b="1" u="sng" dirty="0" smtClean="0">
                <a:solidFill>
                  <a:schemeClr val="tx1">
                    <a:lumMod val="75000"/>
                    <a:lumOff val="25000"/>
                  </a:schemeClr>
                </a:solidFill>
                <a:latin typeface="+mn-lt"/>
              </a:rPr>
              <a:t>Word of Possibilities Job Fair</a:t>
            </a:r>
            <a:r>
              <a:rPr lang="en-US" sz="1500" b="1" dirty="0" smtClean="0">
                <a:solidFill>
                  <a:schemeClr val="tx1">
                    <a:lumMod val="75000"/>
                    <a:lumOff val="25000"/>
                  </a:schemeClr>
                </a:solidFill>
                <a:latin typeface="+mn-lt"/>
              </a:rPr>
              <a:t> </a:t>
            </a:r>
          </a:p>
          <a:p>
            <a:r>
              <a:rPr lang="en-US" sz="1500" b="1" dirty="0" smtClean="0">
                <a:solidFill>
                  <a:schemeClr val="tx1">
                    <a:lumMod val="75000"/>
                    <a:lumOff val="25000"/>
                  </a:schemeClr>
                </a:solidFill>
                <a:latin typeface="+mn-lt"/>
              </a:rPr>
              <a:t>Held in conjunction with </a:t>
            </a:r>
            <a:r>
              <a:rPr lang="en-US" sz="1500" b="1" dirty="0" err="1" smtClean="0">
                <a:solidFill>
                  <a:schemeClr val="tx1">
                    <a:lumMod val="75000"/>
                    <a:lumOff val="25000"/>
                  </a:schemeClr>
                </a:solidFill>
                <a:latin typeface="+mn-lt"/>
              </a:rPr>
              <a:t>SkillsUSA</a:t>
            </a:r>
            <a:r>
              <a:rPr lang="en-US" sz="1500" b="1" dirty="0" smtClean="0">
                <a:solidFill>
                  <a:schemeClr val="tx1">
                    <a:lumMod val="75000"/>
                    <a:lumOff val="25000"/>
                  </a:schemeClr>
                </a:solidFill>
                <a:latin typeface="+mn-lt"/>
              </a:rPr>
              <a:t> Career Expo</a:t>
            </a:r>
          </a:p>
          <a:p>
            <a:r>
              <a:rPr lang="en-US" sz="1500" b="1" dirty="0" smtClean="0">
                <a:solidFill>
                  <a:schemeClr val="tx1">
                    <a:lumMod val="75000"/>
                    <a:lumOff val="25000"/>
                  </a:schemeClr>
                </a:solidFill>
                <a:latin typeface="+mn-lt"/>
              </a:rPr>
              <a:t>Friday, April 28, 2014</a:t>
            </a:r>
          </a:p>
          <a:p>
            <a:r>
              <a:rPr lang="en-US" sz="1500" b="1" dirty="0" smtClean="0">
                <a:solidFill>
                  <a:schemeClr val="tx1">
                    <a:lumMod val="75000"/>
                    <a:lumOff val="25000"/>
                  </a:schemeClr>
                </a:solidFill>
                <a:latin typeface="+mn-lt"/>
              </a:rPr>
              <a:t>Location: Pensacola Bay Center</a:t>
            </a:r>
          </a:p>
          <a:p>
            <a:r>
              <a:rPr lang="en-US" sz="1500" b="1" dirty="0" smtClean="0">
                <a:solidFill>
                  <a:schemeClr val="tx1">
                    <a:lumMod val="75000"/>
                    <a:lumOff val="25000"/>
                  </a:schemeClr>
                </a:solidFill>
                <a:latin typeface="+mn-lt"/>
              </a:rPr>
              <a:t>Attendance: 60 Employers, 1,000 Job Seekers</a:t>
            </a:r>
          </a:p>
          <a:p>
            <a:endParaRPr lang="en-US" sz="1500" b="1" u="sng" dirty="0" smtClean="0">
              <a:solidFill>
                <a:schemeClr val="tx1">
                  <a:lumMod val="75000"/>
                  <a:lumOff val="25000"/>
                </a:schemeClr>
              </a:solidFill>
              <a:latin typeface="+mn-lt"/>
            </a:endParaRPr>
          </a:p>
          <a:p>
            <a:endParaRPr lang="en-US" sz="1500" b="1" u="sng" dirty="0">
              <a:solidFill>
                <a:schemeClr val="tx1">
                  <a:lumMod val="75000"/>
                  <a:lumOff val="25000"/>
                </a:schemeClr>
              </a:solidFill>
              <a:latin typeface="+mn-lt"/>
            </a:endParaRPr>
          </a:p>
          <a:p>
            <a:r>
              <a:rPr lang="en-US" sz="1500" b="1" u="sng" dirty="0" smtClean="0">
                <a:solidFill>
                  <a:schemeClr val="tx1">
                    <a:lumMod val="75000"/>
                    <a:lumOff val="25000"/>
                  </a:schemeClr>
                </a:solidFill>
                <a:latin typeface="+mn-lt"/>
              </a:rPr>
              <a:t>Santa Rosa County Job Fair</a:t>
            </a:r>
          </a:p>
          <a:p>
            <a:r>
              <a:rPr lang="en-US" sz="1500" b="1" dirty="0" smtClean="0">
                <a:solidFill>
                  <a:schemeClr val="tx1">
                    <a:lumMod val="75000"/>
                    <a:lumOff val="25000"/>
                  </a:schemeClr>
                </a:solidFill>
                <a:latin typeface="+mn-lt"/>
              </a:rPr>
              <a:t>Wednesday, June 18, 2014</a:t>
            </a:r>
          </a:p>
          <a:p>
            <a:r>
              <a:rPr lang="en-US" sz="1500" b="1" dirty="0" smtClean="0">
                <a:solidFill>
                  <a:schemeClr val="tx1">
                    <a:lumMod val="75000"/>
                    <a:lumOff val="25000"/>
                  </a:schemeClr>
                </a:solidFill>
                <a:latin typeface="+mn-lt"/>
              </a:rPr>
              <a:t>Location: Pensacola State College – Milton Campus </a:t>
            </a:r>
          </a:p>
          <a:p>
            <a:r>
              <a:rPr lang="en-US" sz="1500" b="1" dirty="0" smtClean="0">
                <a:solidFill>
                  <a:schemeClr val="tx1">
                    <a:lumMod val="75000"/>
                    <a:lumOff val="25000"/>
                  </a:schemeClr>
                </a:solidFill>
                <a:latin typeface="+mn-lt"/>
              </a:rPr>
              <a:t>Attendance: 30 Employers, 224 Job Seekers</a:t>
            </a:r>
          </a:p>
          <a:p>
            <a:endParaRPr lang="en-US" sz="1400" b="1" dirty="0" smtClean="0">
              <a:solidFill>
                <a:srgbClr val="000099"/>
              </a:solidFill>
              <a:latin typeface="+mn-lt"/>
            </a:endParaRPr>
          </a:p>
          <a:p>
            <a:endParaRPr lang="en-US" sz="1400" dirty="0" smtClean="0">
              <a:latin typeface="+mn-lt"/>
            </a:endParaRPr>
          </a:p>
        </p:txBody>
      </p:sp>
      <p:sp>
        <p:nvSpPr>
          <p:cNvPr id="7"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2013-2014 Career Fairs</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5" name="Picture 4"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576" y="5410200"/>
            <a:ext cx="1942493" cy="1456870"/>
          </a:xfrm>
          <a:prstGeom prst="rect">
            <a:avLst/>
          </a:prstGeom>
        </p:spPr>
      </p:pic>
      <p:pic>
        <p:nvPicPr>
          <p:cNvPr id="3075" name="Picture 3" descr="C:\Users\mcole\Desktop\Annual Presentation Pics\South Santa Rosa Career Fair\7.13.2013 0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656889"/>
            <a:ext cx="3116646" cy="207036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Career Fairs\WOP Spring Job Fairs\WOP Spring Job Fair 2014\Photos\DSC_0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1143000"/>
            <a:ext cx="3324225" cy="220825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1143000"/>
            <a:ext cx="727377" cy="503319"/>
          </a:xfrm>
          <a:prstGeom prst="rect">
            <a:avLst/>
          </a:prstGeom>
        </p:spPr>
      </p:pic>
      <p:pic>
        <p:nvPicPr>
          <p:cNvPr id="3077" name="Picture 5" descr="C:\Career Fairs\SANTA ROSA Summer Career Fairs\South Santa Rosa 9.13.2013\Event Photos\7.13.2013 0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2434" y="4898578"/>
            <a:ext cx="2589166" cy="171996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516546"/>
      </p:ext>
    </p:extLst>
  </p:cSld>
  <p:clrMapOvr>
    <a:masterClrMapping/>
  </p:clrMapOvr>
  <p:transition spd="med" advTm="18953">
    <p:fade thruBlk="1"/>
    <p:sndAc>
      <p:stSnd>
        <p:snd r:embed="rId3"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304800" y="152400"/>
            <a:ext cx="8534400" cy="769441"/>
          </a:xfrm>
          <a:prstGeom prst="rect">
            <a:avLst/>
          </a:prstGeom>
          <a:noFill/>
          <a:ln w="9525">
            <a:noFill/>
            <a:miter lim="800000"/>
            <a:headEnd/>
            <a:tailEnd/>
          </a:ln>
        </p:spPr>
        <p:txBody>
          <a:bodyPr wrap="square">
            <a:spAutoFit/>
          </a:bodyPr>
          <a:lstStyle/>
          <a:p>
            <a:pPr algn="ctr"/>
            <a:r>
              <a:rPr lang="en-US" sz="4400" b="1" dirty="0" smtClean="0">
                <a:solidFill>
                  <a:srgbClr val="000099"/>
                </a:solidFill>
                <a:latin typeface="+mj-lt"/>
              </a:rPr>
              <a:t>2013 Upcoming Career Fairs</a:t>
            </a:r>
            <a:endParaRPr lang="en-US" sz="4400" b="1" dirty="0">
              <a:solidFill>
                <a:srgbClr val="000099"/>
              </a:solidFill>
              <a:latin typeface="+mj-lt"/>
            </a:endParaRPr>
          </a:p>
        </p:txBody>
      </p:sp>
      <p:sp>
        <p:nvSpPr>
          <p:cNvPr id="22" name="TextBox 21"/>
          <p:cNvSpPr txBox="1"/>
          <p:nvPr/>
        </p:nvSpPr>
        <p:spPr>
          <a:xfrm>
            <a:off x="152400" y="838200"/>
            <a:ext cx="7467600" cy="2646878"/>
          </a:xfrm>
          <a:prstGeom prst="rect">
            <a:avLst/>
          </a:prstGeom>
          <a:noFill/>
        </p:spPr>
        <p:txBody>
          <a:bodyPr wrap="square" rtlCol="0">
            <a:spAutoFit/>
          </a:bodyPr>
          <a:lstStyle/>
          <a:p>
            <a:endParaRPr lang="en-US" sz="1400" b="1" dirty="0" smtClean="0">
              <a:solidFill>
                <a:srgbClr val="000099"/>
              </a:solidFill>
              <a:latin typeface="+mn-lt"/>
            </a:endParaRPr>
          </a:p>
          <a:p>
            <a:pPr>
              <a:buFont typeface="Arial" pitchFamily="34" charset="0"/>
              <a:buChar char="•"/>
            </a:pPr>
            <a:r>
              <a:rPr lang="en-US" sz="1400" b="1" dirty="0" smtClean="0">
                <a:solidFill>
                  <a:schemeClr val="tx1">
                    <a:lumMod val="75000"/>
                    <a:lumOff val="25000"/>
                  </a:schemeClr>
                </a:solidFill>
                <a:latin typeface="+mj-lt"/>
              </a:rPr>
              <a:t> </a:t>
            </a:r>
            <a:r>
              <a:rPr lang="en-US" sz="1400" b="1" u="sng" dirty="0" smtClean="0">
                <a:solidFill>
                  <a:schemeClr val="tx1">
                    <a:lumMod val="75000"/>
                    <a:lumOff val="25000"/>
                  </a:schemeClr>
                </a:solidFill>
                <a:latin typeface="+mj-lt"/>
              </a:rPr>
              <a:t>6</a:t>
            </a:r>
            <a:r>
              <a:rPr lang="en-US" sz="1400" b="1" u="sng" baseline="30000" dirty="0" smtClean="0">
                <a:solidFill>
                  <a:schemeClr val="tx1">
                    <a:lumMod val="75000"/>
                    <a:lumOff val="25000"/>
                  </a:schemeClr>
                </a:solidFill>
                <a:latin typeface="+mj-lt"/>
              </a:rPr>
              <a:t>th</a:t>
            </a:r>
            <a:r>
              <a:rPr lang="en-US" sz="1400" b="1" u="sng" dirty="0" smtClean="0">
                <a:solidFill>
                  <a:schemeClr val="tx1">
                    <a:lumMod val="75000"/>
                    <a:lumOff val="25000"/>
                  </a:schemeClr>
                </a:solidFill>
                <a:latin typeface="+mj-lt"/>
              </a:rPr>
              <a:t> Annual Fall Community Career Fair </a:t>
            </a:r>
          </a:p>
          <a:p>
            <a:r>
              <a:rPr lang="en-US" sz="1400" b="1" dirty="0" smtClean="0">
                <a:solidFill>
                  <a:schemeClr val="tx1">
                    <a:lumMod val="75000"/>
                    <a:lumOff val="25000"/>
                  </a:schemeClr>
                </a:solidFill>
                <a:latin typeface="+mj-lt"/>
              </a:rPr>
              <a:t>  </a:t>
            </a:r>
            <a:r>
              <a:rPr lang="en-US" sz="1400" b="1" i="1" dirty="0" smtClean="0">
                <a:solidFill>
                  <a:schemeClr val="tx1">
                    <a:lumMod val="75000"/>
                    <a:lumOff val="25000"/>
                  </a:schemeClr>
                </a:solidFill>
                <a:latin typeface="+mj-lt"/>
              </a:rPr>
              <a:t>Friday, September 26, 2014</a:t>
            </a:r>
          </a:p>
          <a:p>
            <a:r>
              <a:rPr lang="en-US" sz="1400" b="1" dirty="0" smtClean="0">
                <a:solidFill>
                  <a:schemeClr val="tx1">
                    <a:lumMod val="75000"/>
                    <a:lumOff val="25000"/>
                  </a:schemeClr>
                </a:solidFill>
                <a:latin typeface="+mj-lt"/>
              </a:rPr>
              <a:t>  Location: Pensacola State College</a:t>
            </a:r>
            <a:r>
              <a:rPr lang="en-US" sz="1400" b="1" dirty="0">
                <a:solidFill>
                  <a:schemeClr val="tx1">
                    <a:lumMod val="75000"/>
                    <a:lumOff val="25000"/>
                  </a:schemeClr>
                </a:solidFill>
                <a:latin typeface="+mj-lt"/>
              </a:rPr>
              <a:t> </a:t>
            </a:r>
            <a:r>
              <a:rPr lang="en-US" sz="1400" b="1" dirty="0" smtClean="0">
                <a:solidFill>
                  <a:schemeClr val="tx1">
                    <a:lumMod val="75000"/>
                    <a:lumOff val="25000"/>
                  </a:schemeClr>
                </a:solidFill>
                <a:latin typeface="+mj-lt"/>
              </a:rPr>
              <a:t>Main Campus (Amos Studios)</a:t>
            </a:r>
          </a:p>
          <a:p>
            <a:r>
              <a:rPr lang="en-US" sz="1400" b="1" dirty="0" smtClean="0">
                <a:solidFill>
                  <a:schemeClr val="tx1">
                    <a:lumMod val="75000"/>
                    <a:lumOff val="25000"/>
                  </a:schemeClr>
                </a:solidFill>
                <a:latin typeface="+mj-lt"/>
              </a:rPr>
              <a:t>  Anticipate more than 60 employers</a:t>
            </a:r>
            <a:endParaRPr lang="en-US" sz="1400" b="1" dirty="0" smtClean="0">
              <a:solidFill>
                <a:srgbClr val="000099"/>
              </a:solidFill>
              <a:latin typeface="+mj-lt"/>
            </a:endParaRPr>
          </a:p>
          <a:p>
            <a:pPr>
              <a:buFont typeface="Arial" pitchFamily="34" charset="0"/>
              <a:buChar char="•"/>
            </a:pPr>
            <a:endParaRPr lang="en-US" sz="1400" b="1" dirty="0" smtClean="0">
              <a:solidFill>
                <a:srgbClr val="000099"/>
              </a:solidFill>
              <a:latin typeface="+mj-lt"/>
            </a:endParaRPr>
          </a:p>
          <a:p>
            <a:endParaRPr lang="en-US" sz="1400" b="1" dirty="0" smtClean="0">
              <a:solidFill>
                <a:srgbClr val="000099"/>
              </a:solidFill>
              <a:latin typeface="+mj-lt"/>
            </a:endParaRPr>
          </a:p>
          <a:p>
            <a:endParaRPr lang="en-US" sz="1400" b="1" dirty="0" smtClean="0">
              <a:solidFill>
                <a:srgbClr val="000099"/>
              </a:solidFill>
              <a:latin typeface="+mj-lt"/>
            </a:endParaRPr>
          </a:p>
          <a:p>
            <a:endParaRPr lang="en-US" sz="1400" b="1" dirty="0" smtClean="0">
              <a:solidFill>
                <a:srgbClr val="000099"/>
              </a:solidFill>
              <a:latin typeface="+mn-lt"/>
            </a:endParaRPr>
          </a:p>
          <a:p>
            <a:endParaRPr lang="en-US" sz="1400" b="1" dirty="0" smtClean="0">
              <a:solidFill>
                <a:srgbClr val="000099"/>
              </a:solidFill>
              <a:latin typeface="+mn-lt"/>
            </a:endParaRPr>
          </a:p>
          <a:p>
            <a:endParaRPr lang="en-US" sz="1400" b="1" dirty="0" smtClean="0">
              <a:solidFill>
                <a:srgbClr val="000099"/>
              </a:solidFill>
              <a:latin typeface="+mn-lt"/>
            </a:endParaRPr>
          </a:p>
          <a:p>
            <a:endParaRPr lang="en-US" sz="1200" dirty="0" smtClean="0">
              <a:latin typeface="+mn-lt"/>
            </a:endParaRPr>
          </a:p>
        </p:txBody>
      </p:sp>
      <p:pic>
        <p:nvPicPr>
          <p:cNvPr id="5" name="Picture 4" descr="6.12.2013 001.jpg"/>
          <p:cNvPicPr>
            <a:picLocks noChangeAspect="1"/>
          </p:cNvPicPr>
          <p:nvPr/>
        </p:nvPicPr>
        <p:blipFill>
          <a:blip r:embed="rId4" cstate="print"/>
          <a:stretch>
            <a:fillRect/>
          </a:stretch>
        </p:blipFill>
        <p:spPr>
          <a:xfrm>
            <a:off x="5638800" y="990600"/>
            <a:ext cx="3267456" cy="2170176"/>
          </a:xfrm>
          <a:prstGeom prst="rect">
            <a:avLst/>
          </a:prstGeom>
          <a:ln w="25400">
            <a:solidFill>
              <a:schemeClr val="accent6">
                <a:lumMod val="75000"/>
              </a:schemeClr>
            </a:solidFill>
          </a:ln>
        </p:spPr>
      </p:pic>
      <p:pic>
        <p:nvPicPr>
          <p:cNvPr id="7" name="Picture 6" descr="Job Fair 034.jpg"/>
          <p:cNvPicPr>
            <a:picLocks noChangeAspect="1"/>
          </p:cNvPicPr>
          <p:nvPr/>
        </p:nvPicPr>
        <p:blipFill>
          <a:blip r:embed="rId5" cstate="print"/>
          <a:stretch>
            <a:fillRect/>
          </a:stretch>
        </p:blipFill>
        <p:spPr>
          <a:xfrm>
            <a:off x="5486400" y="4578006"/>
            <a:ext cx="3267456" cy="2170176"/>
          </a:xfrm>
          <a:prstGeom prst="rect">
            <a:avLst/>
          </a:prstGeom>
          <a:ln w="25400">
            <a:solidFill>
              <a:schemeClr val="accent6">
                <a:lumMod val="75000"/>
              </a:schemeClr>
            </a:solidFill>
          </a:ln>
        </p:spPr>
      </p:pic>
      <p:pic>
        <p:nvPicPr>
          <p:cNvPr id="12" name="Picture 11" descr="6.12.2013 005.jpg"/>
          <p:cNvPicPr>
            <a:picLocks noChangeAspect="1"/>
          </p:cNvPicPr>
          <p:nvPr/>
        </p:nvPicPr>
        <p:blipFill>
          <a:blip r:embed="rId6" cstate="print"/>
          <a:stretch>
            <a:fillRect/>
          </a:stretch>
        </p:blipFill>
        <p:spPr>
          <a:xfrm>
            <a:off x="4238625" y="2895600"/>
            <a:ext cx="3267456" cy="2170176"/>
          </a:xfrm>
          <a:prstGeom prst="rect">
            <a:avLst/>
          </a:prstGeom>
          <a:ln w="25400">
            <a:solidFill>
              <a:srgbClr val="0070C0"/>
            </a:solidFill>
          </a:ln>
        </p:spPr>
      </p:pic>
      <p:sp>
        <p:nvSpPr>
          <p:cNvPr id="9"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Upcoming Career Fair</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2052917"/>
            <a:ext cx="3657600" cy="4733365"/>
          </a:xfrm>
          <a:prstGeom prst="rect">
            <a:avLst/>
          </a:prstGeom>
        </p:spPr>
      </p:pic>
    </p:spTree>
    <p:custDataLst>
      <p:tags r:id="rId1"/>
    </p:custDataLst>
  </p:cSld>
  <p:clrMapOvr>
    <a:masterClrMapping/>
  </p:clrMapOvr>
  <p:transition spd="med" advTm="18953">
    <p:fade thruBlk="1"/>
    <p:sndAc>
      <p:stSnd>
        <p:snd r:embed="rId3"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3375" y="1203572"/>
            <a:ext cx="8458200" cy="1200329"/>
          </a:xfrm>
          <a:prstGeom prst="rect">
            <a:avLst/>
          </a:prstGeom>
          <a:noFill/>
        </p:spPr>
        <p:txBody>
          <a:bodyPr wrap="square" rtlCol="0">
            <a:spAutoFit/>
          </a:bodyPr>
          <a:lstStyle/>
          <a:p>
            <a:r>
              <a:rPr lang="fr-CA" b="1" dirty="0" err="1" smtClean="0">
                <a:solidFill>
                  <a:schemeClr val="tx1">
                    <a:lumMod val="75000"/>
                    <a:lumOff val="25000"/>
                  </a:schemeClr>
                </a:solidFill>
                <a:latin typeface="+mj-lt"/>
              </a:rPr>
              <a:t>CareerSource</a:t>
            </a:r>
            <a:r>
              <a:rPr lang="fr-CA" b="1" dirty="0" smtClean="0">
                <a:solidFill>
                  <a:schemeClr val="tx1">
                    <a:lumMod val="75000"/>
                    <a:lumOff val="25000"/>
                  </a:schemeClr>
                </a:solidFill>
                <a:latin typeface="+mj-lt"/>
              </a:rPr>
              <a:t> Escarosa provides services to youth between the ages of 14-21, who are either at risk of dropping out of school or already out of school, to facilitate the completion of an educational program.</a:t>
            </a:r>
          </a:p>
          <a:p>
            <a:endParaRPr lang="fr-CA" b="1" dirty="0" smtClean="0">
              <a:solidFill>
                <a:srgbClr val="000099"/>
              </a:solidFill>
              <a:latin typeface="+mj-lt"/>
            </a:endParaRPr>
          </a:p>
        </p:txBody>
      </p:sp>
      <p:sp>
        <p:nvSpPr>
          <p:cNvPr id="10" name="TextBox 9"/>
          <p:cNvSpPr txBox="1"/>
          <p:nvPr/>
        </p:nvSpPr>
        <p:spPr>
          <a:xfrm>
            <a:off x="419100" y="4324350"/>
            <a:ext cx="7086600" cy="369332"/>
          </a:xfrm>
          <a:prstGeom prst="rect">
            <a:avLst/>
          </a:prstGeom>
          <a:noFill/>
        </p:spPr>
        <p:txBody>
          <a:bodyPr wrap="square" rtlCol="0">
            <a:spAutoFit/>
          </a:bodyPr>
          <a:lstStyle/>
          <a:p>
            <a:r>
              <a:rPr lang="en-US" b="1" u="sng" dirty="0" smtClean="0">
                <a:solidFill>
                  <a:srgbClr val="0070C0"/>
                </a:solidFill>
                <a:latin typeface="+mj-lt"/>
              </a:rPr>
              <a:t>FY 2013-2014 Service Providers:</a:t>
            </a:r>
            <a:endParaRPr lang="en-US" b="1" u="sng" dirty="0">
              <a:solidFill>
                <a:srgbClr val="0070C0"/>
              </a:solidFill>
              <a:latin typeface="+mj-lt"/>
            </a:endParaRPr>
          </a:p>
        </p:txBody>
      </p:sp>
      <p:sp>
        <p:nvSpPr>
          <p:cNvPr id="11" name="Content Placeholder 4"/>
          <p:cNvSpPr>
            <a:spLocks noGrp="1"/>
          </p:cNvSpPr>
          <p:nvPr>
            <p:ph idx="1"/>
          </p:nvPr>
        </p:nvSpPr>
        <p:spPr>
          <a:xfrm>
            <a:off x="419100" y="4662964"/>
            <a:ext cx="6264696" cy="1824683"/>
          </a:xfrm>
        </p:spPr>
        <p:txBody>
          <a:bodyPr/>
          <a:lstStyle/>
          <a:p>
            <a:r>
              <a:rPr lang="en-US" sz="1800" b="1" dirty="0" smtClean="0">
                <a:solidFill>
                  <a:schemeClr val="tx1">
                    <a:lumMod val="75000"/>
                    <a:lumOff val="25000"/>
                  </a:schemeClr>
                </a:solidFill>
                <a:latin typeface="+mj-lt"/>
              </a:rPr>
              <a:t>School Board of Escambia County </a:t>
            </a:r>
          </a:p>
          <a:p>
            <a:r>
              <a:rPr lang="en-US" sz="1800" b="1" dirty="0" smtClean="0">
                <a:solidFill>
                  <a:schemeClr val="tx1">
                    <a:lumMod val="75000"/>
                    <a:lumOff val="25000"/>
                  </a:schemeClr>
                </a:solidFill>
                <a:latin typeface="+mj-lt"/>
              </a:rPr>
              <a:t>School Board of Santa Rosa County</a:t>
            </a:r>
          </a:p>
          <a:p>
            <a:r>
              <a:rPr lang="en-US" sz="1800" b="1" dirty="0" smtClean="0">
                <a:solidFill>
                  <a:schemeClr val="tx1">
                    <a:lumMod val="75000"/>
                    <a:lumOff val="25000"/>
                  </a:schemeClr>
                </a:solidFill>
                <a:latin typeface="+mj-lt"/>
              </a:rPr>
              <a:t>Children’s Home Society of Northwest Florida</a:t>
            </a:r>
            <a:endParaRPr lang="en-US" sz="1800" b="1" dirty="0">
              <a:solidFill>
                <a:schemeClr val="tx1">
                  <a:lumMod val="75000"/>
                  <a:lumOff val="25000"/>
                </a:schemeClr>
              </a:solidFill>
              <a:latin typeface="+mj-lt"/>
            </a:endParaRPr>
          </a:p>
        </p:txBody>
      </p:sp>
      <p:sp>
        <p:nvSpPr>
          <p:cNvPr id="13" name="TextBox 12"/>
          <p:cNvSpPr txBox="1"/>
          <p:nvPr/>
        </p:nvSpPr>
        <p:spPr>
          <a:xfrm>
            <a:off x="371475" y="2546271"/>
            <a:ext cx="8229600" cy="1477328"/>
          </a:xfrm>
          <a:prstGeom prst="rect">
            <a:avLst/>
          </a:prstGeom>
          <a:noFill/>
        </p:spPr>
        <p:txBody>
          <a:bodyPr wrap="square" numCol="2" rtlCol="0">
            <a:spAutoFit/>
          </a:bodyPr>
          <a:lstStyle/>
          <a:p>
            <a:pPr>
              <a:buFont typeface="Arial" pitchFamily="34" charset="0"/>
              <a:buChar char="•"/>
            </a:pPr>
            <a:r>
              <a:rPr lang="en-US" b="1" dirty="0" smtClean="0">
                <a:solidFill>
                  <a:schemeClr val="tx1">
                    <a:lumMod val="75000"/>
                    <a:lumOff val="25000"/>
                  </a:schemeClr>
                </a:solidFill>
                <a:latin typeface="+mj-lt"/>
              </a:rPr>
              <a:t> Career Counseling/Mentoring</a:t>
            </a:r>
          </a:p>
          <a:p>
            <a:pPr>
              <a:buFont typeface="Arial" pitchFamily="34" charset="0"/>
              <a:buChar char="•"/>
            </a:pPr>
            <a:r>
              <a:rPr lang="en-US" b="1" dirty="0" smtClean="0">
                <a:solidFill>
                  <a:schemeClr val="tx1">
                    <a:lumMod val="75000"/>
                    <a:lumOff val="25000"/>
                  </a:schemeClr>
                </a:solidFill>
                <a:latin typeface="+mj-lt"/>
              </a:rPr>
              <a:t> Goal Setting</a:t>
            </a:r>
          </a:p>
          <a:p>
            <a:pPr>
              <a:buFont typeface="Arial" pitchFamily="34" charset="0"/>
              <a:buChar char="•"/>
            </a:pPr>
            <a:r>
              <a:rPr lang="en-US" b="1" dirty="0" smtClean="0">
                <a:solidFill>
                  <a:schemeClr val="tx1">
                    <a:lumMod val="75000"/>
                    <a:lumOff val="25000"/>
                  </a:schemeClr>
                </a:solidFill>
                <a:latin typeface="+mj-lt"/>
              </a:rPr>
              <a:t> Tutoring</a:t>
            </a:r>
          </a:p>
          <a:p>
            <a:pPr>
              <a:buFont typeface="Arial" pitchFamily="34" charset="0"/>
              <a:buChar char="•"/>
            </a:pPr>
            <a:r>
              <a:rPr lang="en-US" b="1" dirty="0" smtClean="0">
                <a:solidFill>
                  <a:schemeClr val="tx1">
                    <a:lumMod val="75000"/>
                    <a:lumOff val="25000"/>
                  </a:schemeClr>
                </a:solidFill>
                <a:latin typeface="+mj-lt"/>
              </a:rPr>
              <a:t> Work Experience</a:t>
            </a:r>
          </a:p>
          <a:p>
            <a:pPr>
              <a:buFont typeface="Arial" pitchFamily="34" charset="0"/>
              <a:buChar char="•"/>
            </a:pPr>
            <a:r>
              <a:rPr lang="en-US" b="1" dirty="0" smtClean="0">
                <a:solidFill>
                  <a:schemeClr val="tx1">
                    <a:lumMod val="75000"/>
                    <a:lumOff val="25000"/>
                  </a:schemeClr>
                </a:solidFill>
                <a:latin typeface="+mj-lt"/>
              </a:rPr>
              <a:t> Employability Skills Training</a:t>
            </a:r>
          </a:p>
          <a:p>
            <a:pPr>
              <a:buFont typeface="Arial" pitchFamily="34" charset="0"/>
              <a:buChar char="•"/>
            </a:pPr>
            <a:r>
              <a:rPr lang="en-US" b="1" dirty="0" smtClean="0">
                <a:solidFill>
                  <a:schemeClr val="tx1">
                    <a:lumMod val="75000"/>
                    <a:lumOff val="25000"/>
                  </a:schemeClr>
                </a:solidFill>
                <a:latin typeface="+mj-lt"/>
              </a:rPr>
              <a:t> Basic Skills Instruction</a:t>
            </a:r>
          </a:p>
          <a:p>
            <a:pPr>
              <a:buFont typeface="Arial" pitchFamily="34" charset="0"/>
              <a:buChar char="•"/>
            </a:pPr>
            <a:r>
              <a:rPr lang="en-US" b="1" dirty="0" smtClean="0">
                <a:solidFill>
                  <a:schemeClr val="tx1">
                    <a:lumMod val="75000"/>
                    <a:lumOff val="25000"/>
                  </a:schemeClr>
                </a:solidFill>
                <a:latin typeface="+mj-lt"/>
              </a:rPr>
              <a:t> Job Shadowing</a:t>
            </a:r>
          </a:p>
          <a:p>
            <a:pPr>
              <a:buFont typeface="Arial" pitchFamily="34" charset="0"/>
              <a:buChar char="•"/>
            </a:pPr>
            <a:r>
              <a:rPr lang="en-US" b="1" dirty="0" smtClean="0">
                <a:solidFill>
                  <a:schemeClr val="tx1">
                    <a:lumMod val="75000"/>
                    <a:lumOff val="25000"/>
                  </a:schemeClr>
                </a:solidFill>
                <a:latin typeface="+mj-lt"/>
              </a:rPr>
              <a:t> Leadership Training</a:t>
            </a:r>
          </a:p>
          <a:p>
            <a:pPr>
              <a:buFont typeface="Arial" pitchFamily="34" charset="0"/>
              <a:buChar char="•"/>
            </a:pPr>
            <a:r>
              <a:rPr lang="en-US" b="1" dirty="0" smtClean="0">
                <a:solidFill>
                  <a:schemeClr val="tx1">
                    <a:lumMod val="75000"/>
                    <a:lumOff val="25000"/>
                  </a:schemeClr>
                </a:solidFill>
                <a:latin typeface="+mj-lt"/>
              </a:rPr>
              <a:t> Job Development</a:t>
            </a:r>
          </a:p>
          <a:p>
            <a:pPr>
              <a:buFont typeface="Arial" pitchFamily="34" charset="0"/>
              <a:buChar char="•"/>
            </a:pPr>
            <a:r>
              <a:rPr lang="en-US" b="1" dirty="0" smtClean="0">
                <a:solidFill>
                  <a:schemeClr val="tx1">
                    <a:lumMod val="75000"/>
                    <a:lumOff val="25000"/>
                  </a:schemeClr>
                </a:solidFill>
                <a:latin typeface="+mj-lt"/>
              </a:rPr>
              <a:t> Job Placement</a:t>
            </a:r>
          </a:p>
        </p:txBody>
      </p:sp>
      <p:sp>
        <p:nvSpPr>
          <p:cNvPr id="14" name="TextBox 13"/>
          <p:cNvSpPr txBox="1"/>
          <p:nvPr/>
        </p:nvSpPr>
        <p:spPr>
          <a:xfrm>
            <a:off x="381000" y="2209800"/>
            <a:ext cx="7010400" cy="369332"/>
          </a:xfrm>
          <a:prstGeom prst="rect">
            <a:avLst/>
          </a:prstGeom>
          <a:noFill/>
        </p:spPr>
        <p:txBody>
          <a:bodyPr wrap="square" rtlCol="0">
            <a:spAutoFit/>
          </a:bodyPr>
          <a:lstStyle/>
          <a:p>
            <a:r>
              <a:rPr lang="en-US" b="1" u="sng" dirty="0" smtClean="0">
                <a:solidFill>
                  <a:srgbClr val="0070C0"/>
                </a:solidFill>
                <a:latin typeface="+mj-lt"/>
              </a:rPr>
              <a:t>Services Provided:</a:t>
            </a:r>
            <a:endParaRPr lang="en-US" b="1" u="sng" dirty="0">
              <a:solidFill>
                <a:srgbClr val="0070C0"/>
              </a:solidFill>
              <a:latin typeface="+mj-lt"/>
            </a:endParaRPr>
          </a:p>
        </p:txBody>
      </p:sp>
      <p:sp>
        <p:nvSpPr>
          <p:cNvPr id="12" name="Title 9"/>
          <p:cNvSpPr txBox="1">
            <a:spLocks/>
          </p:cNvSpPr>
          <p:nvPr/>
        </p:nvSpPr>
        <p:spPr>
          <a:xfrm>
            <a:off x="76200" y="76200"/>
            <a:ext cx="8991600" cy="1019085"/>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Workforce Investment Act </a:t>
            </a:r>
          </a:p>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Youth Programs</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5" name="Picture 14"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0576" y="5410200"/>
            <a:ext cx="1942493" cy="1456870"/>
          </a:xfrm>
          <a:prstGeom prst="rect">
            <a:avLst/>
          </a:prstGeom>
        </p:spPr>
      </p:pic>
      <p:pic>
        <p:nvPicPr>
          <p:cNvPr id="16" name="Picture 15" descr="Youth Program.jpg"/>
          <p:cNvPicPr>
            <a:picLocks noChangeAspect="1"/>
          </p:cNvPicPr>
          <p:nvPr/>
        </p:nvPicPr>
        <p:blipFill>
          <a:blip r:embed="rId4" cstate="print"/>
          <a:stretch>
            <a:fillRect/>
          </a:stretch>
        </p:blipFill>
        <p:spPr>
          <a:xfrm>
            <a:off x="5638800" y="4333875"/>
            <a:ext cx="2352551" cy="1573460"/>
          </a:xfrm>
          <a:prstGeom prst="rect">
            <a:avLst/>
          </a:prstGeom>
          <a:ln w="25400">
            <a:solidFill>
              <a:schemeClr val="accent1"/>
            </a:solidFill>
          </a:ln>
        </p:spPr>
      </p:pic>
    </p:spTree>
  </p:cSld>
  <p:clrMapOvr>
    <a:masterClrMapping/>
  </p:clrMapOvr>
  <p:transition spd="med">
    <p:fade thruBlk="1"/>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8134903"/>
              </p:ext>
            </p:extLst>
          </p:nvPr>
        </p:nvGraphicFramePr>
        <p:xfrm>
          <a:off x="381000" y="1066800"/>
          <a:ext cx="8381998" cy="5307317"/>
        </p:xfrm>
        <a:graphic>
          <a:graphicData uri="http://schemas.openxmlformats.org/drawingml/2006/table">
            <a:tbl>
              <a:tblPr/>
              <a:tblGrid>
                <a:gridCol w="3533588"/>
                <a:gridCol w="1725706"/>
                <a:gridCol w="1561352"/>
                <a:gridCol w="1561352"/>
              </a:tblGrid>
              <a:tr h="404971">
                <a:tc>
                  <a:txBody>
                    <a:bodyPr/>
                    <a:lstStyle/>
                    <a:p>
                      <a:pPr marL="0" marR="0" algn="ctr">
                        <a:spcBef>
                          <a:spcPts val="0"/>
                        </a:spcBef>
                        <a:spcAft>
                          <a:spcPts val="0"/>
                        </a:spcAft>
                      </a:pPr>
                      <a:r>
                        <a:rPr lang="en-US" sz="1400" b="1" i="0" dirty="0">
                          <a:solidFill>
                            <a:schemeClr val="tx1">
                              <a:lumMod val="75000"/>
                              <a:lumOff val="25000"/>
                            </a:schemeClr>
                          </a:solidFill>
                          <a:latin typeface="+mj-lt"/>
                          <a:ea typeface="Times New Roman"/>
                          <a:cs typeface="Times New Roman"/>
                        </a:rPr>
                        <a:t>Performance Measure</a:t>
                      </a:r>
                    </a:p>
                  </a:txBody>
                  <a:tcPr marL="49095" marR="49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solidFill>
                            <a:schemeClr val="tx1">
                              <a:lumMod val="75000"/>
                              <a:lumOff val="25000"/>
                            </a:schemeClr>
                          </a:solidFill>
                          <a:latin typeface="+mj-lt"/>
                          <a:ea typeface="Times New Roman"/>
                          <a:cs typeface="Times New Roman"/>
                        </a:rPr>
                        <a:t>Children’s </a:t>
                      </a:r>
                      <a:r>
                        <a:rPr lang="en-US" sz="1400" b="1" i="0" dirty="0" smtClean="0">
                          <a:solidFill>
                            <a:schemeClr val="tx1">
                              <a:lumMod val="75000"/>
                              <a:lumOff val="25000"/>
                            </a:schemeClr>
                          </a:solidFill>
                          <a:latin typeface="+mj-lt"/>
                          <a:ea typeface="Times New Roman"/>
                          <a:cs typeface="Times New Roman"/>
                        </a:rPr>
                        <a:t/>
                      </a:r>
                      <a:br>
                        <a:rPr lang="en-US" sz="1400" b="1" i="0" dirty="0" smtClean="0">
                          <a:solidFill>
                            <a:schemeClr val="tx1">
                              <a:lumMod val="75000"/>
                              <a:lumOff val="25000"/>
                            </a:schemeClr>
                          </a:solidFill>
                          <a:latin typeface="+mj-lt"/>
                          <a:ea typeface="Times New Roman"/>
                          <a:cs typeface="Times New Roman"/>
                        </a:rPr>
                      </a:br>
                      <a:r>
                        <a:rPr lang="en-US" sz="1400" b="1" i="0" dirty="0" smtClean="0">
                          <a:solidFill>
                            <a:schemeClr val="tx1">
                              <a:lumMod val="75000"/>
                              <a:lumOff val="25000"/>
                            </a:schemeClr>
                          </a:solidFill>
                          <a:latin typeface="+mj-lt"/>
                          <a:ea typeface="Times New Roman"/>
                          <a:cs typeface="Times New Roman"/>
                        </a:rPr>
                        <a:t>Home </a:t>
                      </a:r>
                      <a:r>
                        <a:rPr lang="en-US" sz="1400" b="1" i="0" dirty="0">
                          <a:solidFill>
                            <a:schemeClr val="tx1">
                              <a:lumMod val="75000"/>
                              <a:lumOff val="25000"/>
                            </a:schemeClr>
                          </a:solidFill>
                          <a:latin typeface="+mj-lt"/>
                          <a:ea typeface="Times New Roman"/>
                          <a:cs typeface="Times New Roman"/>
                        </a:rPr>
                        <a:t>Society</a:t>
                      </a:r>
                    </a:p>
                  </a:txBody>
                  <a:tcPr marL="49095" marR="49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400" b="1" i="0" dirty="0" smtClean="0">
                          <a:solidFill>
                            <a:schemeClr val="tx1">
                              <a:lumMod val="75000"/>
                              <a:lumOff val="25000"/>
                            </a:schemeClr>
                          </a:solidFill>
                          <a:latin typeface="+mj-lt"/>
                          <a:ea typeface="Times New Roman"/>
                          <a:cs typeface="Times New Roman"/>
                        </a:rPr>
                        <a:t>Escambia </a:t>
                      </a:r>
                      <a:r>
                        <a:rPr lang="en-US" sz="1400" b="1" i="0" dirty="0">
                          <a:solidFill>
                            <a:schemeClr val="tx1">
                              <a:lumMod val="75000"/>
                              <a:lumOff val="25000"/>
                            </a:schemeClr>
                          </a:solidFill>
                          <a:latin typeface="+mj-lt"/>
                          <a:ea typeface="Times New Roman"/>
                          <a:cs typeface="Times New Roman"/>
                        </a:rPr>
                        <a:t>County School District</a:t>
                      </a:r>
                    </a:p>
                  </a:txBody>
                  <a:tcPr marL="49095" marR="49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b="1" i="0" dirty="0">
                          <a:solidFill>
                            <a:schemeClr val="tx1">
                              <a:lumMod val="75000"/>
                              <a:lumOff val="25000"/>
                            </a:schemeClr>
                          </a:solidFill>
                          <a:latin typeface="+mj-lt"/>
                          <a:ea typeface="Times New Roman"/>
                          <a:cs typeface="Times New Roman"/>
                        </a:rPr>
                        <a:t>Santa Rosa County School District</a:t>
                      </a:r>
                    </a:p>
                  </a:txBody>
                  <a:tcPr marL="49095" marR="49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35280">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Total </a:t>
                      </a:r>
                      <a:r>
                        <a:rPr lang="en-US" sz="1400" b="1" i="0" dirty="0" smtClean="0">
                          <a:solidFill>
                            <a:schemeClr val="tx1">
                              <a:lumMod val="75000"/>
                              <a:lumOff val="25000"/>
                            </a:schemeClr>
                          </a:solidFill>
                          <a:latin typeface="+mj-lt"/>
                          <a:ea typeface="Times New Roman"/>
                          <a:cs typeface="Times New Roman"/>
                        </a:rPr>
                        <a:t>Participants </a:t>
                      </a:r>
                      <a:r>
                        <a:rPr lang="en-US" sz="1400" b="1" i="0" dirty="0">
                          <a:solidFill>
                            <a:schemeClr val="tx1">
                              <a:lumMod val="75000"/>
                              <a:lumOff val="25000"/>
                            </a:schemeClr>
                          </a:solidFill>
                          <a:latin typeface="+mj-lt"/>
                          <a:ea typeface="Times New Roman"/>
                          <a:cs typeface="Times New Roman"/>
                        </a:rPr>
                        <a:t>Served</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smtClean="0">
                          <a:solidFill>
                            <a:schemeClr val="tx1">
                              <a:lumMod val="75000"/>
                              <a:lumOff val="25000"/>
                            </a:schemeClr>
                          </a:solidFill>
                          <a:latin typeface="+mj-lt"/>
                          <a:ea typeface="Times New Roman"/>
                          <a:cs typeface="Times New Roman"/>
                        </a:rPr>
                        <a:t>177</a:t>
                      </a:r>
                      <a:endParaRPr lang="en-US" sz="16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b="1" i="0" dirty="0" smtClean="0">
                          <a:solidFill>
                            <a:schemeClr val="tx1">
                              <a:lumMod val="75000"/>
                              <a:lumOff val="25000"/>
                            </a:schemeClr>
                          </a:solidFill>
                          <a:latin typeface="+mj-lt"/>
                          <a:ea typeface="Times New Roman"/>
                          <a:cs typeface="Times New Roman"/>
                        </a:rPr>
                        <a:t>126</a:t>
                      </a:r>
                      <a:endParaRPr lang="en-US" sz="16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i="0" dirty="0" smtClean="0">
                          <a:solidFill>
                            <a:schemeClr val="tx1">
                              <a:lumMod val="75000"/>
                              <a:lumOff val="25000"/>
                            </a:schemeClr>
                          </a:solidFill>
                          <a:latin typeface="+mj-lt"/>
                          <a:ea typeface="Times New Roman"/>
                          <a:cs typeface="Times New Roman"/>
                        </a:rPr>
                        <a:t>135</a:t>
                      </a:r>
                      <a:endParaRPr lang="en-US" sz="16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5416">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Total In-School Participants</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104/177           59%</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74/126</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59%</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89/135         66%</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6387">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Total  Out-of-School </a:t>
                      </a:r>
                      <a:r>
                        <a:rPr lang="en-US" sz="1400" b="1" i="0" dirty="0" smtClean="0">
                          <a:solidFill>
                            <a:schemeClr val="tx1">
                              <a:lumMod val="75000"/>
                              <a:lumOff val="25000"/>
                            </a:schemeClr>
                          </a:solidFill>
                          <a:latin typeface="+mj-lt"/>
                          <a:ea typeface="Times New Roman"/>
                          <a:cs typeface="Times New Roman"/>
                        </a:rPr>
                        <a:t>Participants </a:t>
                      </a:r>
                      <a:br>
                        <a:rPr lang="en-US" sz="1400" b="1" i="0" dirty="0" smtClean="0">
                          <a:solidFill>
                            <a:schemeClr val="tx1">
                              <a:lumMod val="75000"/>
                              <a:lumOff val="25000"/>
                            </a:schemeClr>
                          </a:solidFill>
                          <a:latin typeface="+mj-lt"/>
                          <a:ea typeface="Times New Roman"/>
                          <a:cs typeface="Times New Roman"/>
                        </a:rPr>
                      </a:br>
                      <a:r>
                        <a:rPr lang="en-US" sz="1200" b="0" i="0" dirty="0" smtClean="0">
                          <a:solidFill>
                            <a:schemeClr val="tx1">
                              <a:lumMod val="75000"/>
                              <a:lumOff val="25000"/>
                            </a:schemeClr>
                          </a:solidFill>
                          <a:latin typeface="+mj-lt"/>
                          <a:ea typeface="Times New Roman"/>
                          <a:cs typeface="Times New Roman"/>
                        </a:rPr>
                        <a:t>(30</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                          </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73/177          </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41%</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52/126         41%</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46/135         34%</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73437">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Younger Youth Goal Attainment </a:t>
                      </a:r>
                      <a:r>
                        <a:rPr lang="en-US" sz="1400" b="1" i="0" dirty="0" smtClean="0">
                          <a:solidFill>
                            <a:schemeClr val="tx1">
                              <a:lumMod val="75000"/>
                              <a:lumOff val="25000"/>
                            </a:schemeClr>
                          </a:solidFill>
                          <a:latin typeface="+mj-lt"/>
                          <a:ea typeface="Times New Roman"/>
                          <a:cs typeface="Times New Roman"/>
                        </a:rPr>
                        <a:t>Rate</a:t>
                      </a:r>
                      <a:br>
                        <a:rPr lang="en-US" sz="1400" b="1" i="0" dirty="0" smtClean="0">
                          <a:solidFill>
                            <a:schemeClr val="tx1">
                              <a:lumMod val="75000"/>
                              <a:lumOff val="25000"/>
                            </a:schemeClr>
                          </a:solidFill>
                          <a:latin typeface="+mj-lt"/>
                          <a:ea typeface="Times New Roman"/>
                          <a:cs typeface="Times New Roman"/>
                        </a:rPr>
                      </a:br>
                      <a:r>
                        <a:rPr lang="en-US" sz="1200" b="0" i="0" dirty="0" smtClean="0">
                          <a:solidFill>
                            <a:schemeClr val="tx1">
                              <a:lumMod val="75000"/>
                              <a:lumOff val="25000"/>
                            </a:schemeClr>
                          </a:solidFill>
                          <a:latin typeface="+mj-lt"/>
                          <a:ea typeface="Times New Roman"/>
                          <a:cs typeface="Times New Roman"/>
                        </a:rPr>
                        <a:t>(All </a:t>
                      </a:r>
                      <a:r>
                        <a:rPr lang="en-US" sz="1200" b="0" i="0" dirty="0">
                          <a:solidFill>
                            <a:schemeClr val="tx1">
                              <a:lumMod val="75000"/>
                              <a:lumOff val="25000"/>
                            </a:schemeClr>
                          </a:solidFill>
                          <a:latin typeface="+mj-lt"/>
                          <a:ea typeface="Times New Roman"/>
                          <a:cs typeface="Times New Roman"/>
                        </a:rPr>
                        <a:t>youth must attain 1 goal by anniversary date)</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62/64               97%</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75/80           94%</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111/123       90%</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4664">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Younger Youth Skill Attainment </a:t>
                      </a:r>
                      <a:r>
                        <a:rPr lang="en-US" sz="1400" b="1" i="0" dirty="0" smtClean="0">
                          <a:solidFill>
                            <a:schemeClr val="tx1">
                              <a:lumMod val="75000"/>
                              <a:lumOff val="25000"/>
                            </a:schemeClr>
                          </a:solidFill>
                          <a:latin typeface="+mj-lt"/>
                          <a:ea typeface="Times New Roman"/>
                          <a:cs typeface="Times New Roman"/>
                        </a:rPr>
                        <a:t>Rate</a:t>
                      </a:r>
                      <a:r>
                        <a:rPr lang="en-US" sz="1400" b="1" i="0" baseline="0" dirty="0" smtClean="0">
                          <a:solidFill>
                            <a:schemeClr val="tx1">
                              <a:lumMod val="75000"/>
                              <a:lumOff val="25000"/>
                            </a:schemeClr>
                          </a:solidFill>
                          <a:latin typeface="+mj-lt"/>
                          <a:ea typeface="Times New Roman"/>
                          <a:cs typeface="Times New Roman"/>
                        </a:rPr>
                        <a:t> </a:t>
                      </a:r>
                      <a:br>
                        <a:rPr lang="en-US" sz="1400" b="1" i="0" baseline="0" dirty="0" smtClean="0">
                          <a:solidFill>
                            <a:schemeClr val="tx1">
                              <a:lumMod val="75000"/>
                              <a:lumOff val="25000"/>
                            </a:schemeClr>
                          </a:solidFill>
                          <a:latin typeface="+mj-lt"/>
                          <a:ea typeface="Times New Roman"/>
                          <a:cs typeface="Times New Roman"/>
                        </a:rPr>
                      </a:br>
                      <a:r>
                        <a:rPr lang="en-US" sz="1400" b="0" i="0" baseline="0" dirty="0" smtClean="0">
                          <a:solidFill>
                            <a:schemeClr val="tx1">
                              <a:lumMod val="75000"/>
                              <a:lumOff val="25000"/>
                            </a:schemeClr>
                          </a:solidFill>
                          <a:latin typeface="+mj-lt"/>
                          <a:ea typeface="Times New Roman"/>
                          <a:cs typeface="Times New Roman"/>
                        </a:rPr>
                        <a:t>(</a:t>
                      </a:r>
                      <a:r>
                        <a:rPr lang="en-US" sz="1200" b="0" i="0" dirty="0" smtClean="0">
                          <a:solidFill>
                            <a:schemeClr val="tx1">
                              <a:lumMod val="75000"/>
                              <a:lumOff val="25000"/>
                            </a:schemeClr>
                          </a:solidFill>
                          <a:latin typeface="+mj-lt"/>
                          <a:ea typeface="Times New Roman"/>
                          <a:cs typeface="Times New Roman"/>
                        </a:rPr>
                        <a:t>75</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62/64</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97%</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52/56           93%</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99/113</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88%</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110">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Younger Youth Credential/Diploma </a:t>
                      </a:r>
                      <a:r>
                        <a:rPr lang="en-US" sz="1400" b="1" i="0" dirty="0" smtClean="0">
                          <a:solidFill>
                            <a:schemeClr val="tx1">
                              <a:lumMod val="75000"/>
                              <a:lumOff val="25000"/>
                            </a:schemeClr>
                          </a:solidFill>
                          <a:latin typeface="+mj-lt"/>
                          <a:ea typeface="Times New Roman"/>
                          <a:cs typeface="Times New Roman"/>
                        </a:rPr>
                        <a:t>Rate</a:t>
                      </a:r>
                      <a:br>
                        <a:rPr lang="en-US" sz="1400" b="1" i="0" dirty="0" smtClean="0">
                          <a:solidFill>
                            <a:schemeClr val="tx1">
                              <a:lumMod val="75000"/>
                              <a:lumOff val="25000"/>
                            </a:schemeClr>
                          </a:solidFill>
                          <a:latin typeface="+mj-lt"/>
                          <a:ea typeface="Times New Roman"/>
                          <a:cs typeface="Times New Roman"/>
                        </a:rPr>
                      </a:br>
                      <a:r>
                        <a:rPr lang="en-US" sz="1400" b="0" i="0" dirty="0" smtClean="0">
                          <a:solidFill>
                            <a:schemeClr val="tx1">
                              <a:lumMod val="75000"/>
                              <a:lumOff val="25000"/>
                            </a:schemeClr>
                          </a:solidFill>
                          <a:latin typeface="+mj-lt"/>
                          <a:ea typeface="Times New Roman"/>
                          <a:cs typeface="Times New Roman"/>
                        </a:rPr>
                        <a:t>(</a:t>
                      </a:r>
                      <a:r>
                        <a:rPr lang="en-US" sz="1200" b="0" i="0" dirty="0" smtClean="0">
                          <a:solidFill>
                            <a:schemeClr val="tx1">
                              <a:lumMod val="75000"/>
                              <a:lumOff val="25000"/>
                            </a:schemeClr>
                          </a:solidFill>
                          <a:latin typeface="+mj-lt"/>
                          <a:ea typeface="Times New Roman"/>
                          <a:cs typeface="Times New Roman"/>
                        </a:rPr>
                        <a:t>50</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30/31</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97%</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41/47           </a:t>
                      </a:r>
                      <a:r>
                        <a:rPr lang="en-US" sz="1400" b="1" i="0" baseline="0" dirty="0" smtClean="0">
                          <a:solidFill>
                            <a:schemeClr val="tx1">
                              <a:lumMod val="75000"/>
                              <a:lumOff val="25000"/>
                            </a:schemeClr>
                          </a:solidFill>
                          <a:latin typeface="+mj-lt"/>
                          <a:ea typeface="Times New Roman"/>
                          <a:cs typeface="Times New Roman"/>
                        </a:rPr>
                        <a:t>87</a:t>
                      </a:r>
                      <a:r>
                        <a:rPr lang="en-US" sz="1400" b="1" i="0" dirty="0" smtClean="0">
                          <a:solidFill>
                            <a:schemeClr val="tx1">
                              <a:lumMod val="75000"/>
                              <a:lumOff val="25000"/>
                            </a:schemeClr>
                          </a:solidFill>
                          <a:latin typeface="+mj-lt"/>
                          <a:ea typeface="Times New Roman"/>
                          <a:cs typeface="Times New Roman"/>
                        </a:rPr>
                        <a:t>%</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51/58           </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88%</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986659">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Younger Youth Positive Outcome Rate as Defined by </a:t>
                      </a:r>
                      <a:r>
                        <a:rPr lang="en-US" sz="1400" b="1" i="0" dirty="0" smtClean="0">
                          <a:solidFill>
                            <a:schemeClr val="tx1">
                              <a:lumMod val="75000"/>
                              <a:lumOff val="25000"/>
                            </a:schemeClr>
                          </a:solidFill>
                          <a:latin typeface="+mj-lt"/>
                          <a:ea typeface="Times New Roman"/>
                          <a:cs typeface="Times New Roman"/>
                        </a:rPr>
                        <a:t>WIA</a:t>
                      </a:r>
                      <a:r>
                        <a:rPr lang="en-US" sz="1200" b="1" i="0" dirty="0" smtClean="0">
                          <a:solidFill>
                            <a:schemeClr val="tx1">
                              <a:lumMod val="75000"/>
                              <a:lumOff val="25000"/>
                            </a:schemeClr>
                          </a:solidFill>
                          <a:latin typeface="+mj-lt"/>
                          <a:ea typeface="Times New Roman"/>
                          <a:cs typeface="Times New Roman"/>
                        </a:rPr>
                        <a:t/>
                      </a:r>
                      <a:br>
                        <a:rPr lang="en-US" sz="1200" b="1" i="0" dirty="0" smtClean="0">
                          <a:solidFill>
                            <a:schemeClr val="tx1">
                              <a:lumMod val="75000"/>
                              <a:lumOff val="25000"/>
                            </a:schemeClr>
                          </a:solidFill>
                          <a:latin typeface="+mj-lt"/>
                          <a:ea typeface="Times New Roman"/>
                          <a:cs typeface="Times New Roman"/>
                        </a:rPr>
                      </a:br>
                      <a:r>
                        <a:rPr lang="en-US" sz="1200" b="0" i="0" dirty="0" smtClean="0">
                          <a:solidFill>
                            <a:schemeClr val="tx1">
                              <a:lumMod val="75000"/>
                              <a:lumOff val="25000"/>
                            </a:schemeClr>
                          </a:solidFill>
                          <a:latin typeface="+mj-lt"/>
                          <a:ea typeface="Times New Roman"/>
                          <a:cs typeface="Times New Roman"/>
                        </a:rPr>
                        <a:t>Exiters </a:t>
                      </a:r>
                      <a:r>
                        <a:rPr lang="en-US" sz="1200" b="0" i="0" dirty="0">
                          <a:solidFill>
                            <a:schemeClr val="tx1">
                              <a:lumMod val="75000"/>
                              <a:lumOff val="25000"/>
                            </a:schemeClr>
                          </a:solidFill>
                          <a:latin typeface="+mj-lt"/>
                          <a:ea typeface="Times New Roman"/>
                          <a:cs typeface="Times New Roman"/>
                        </a:rPr>
                        <a:t>entering into post secondary education, advanced training, apprenticeships, military service, unsubsidized </a:t>
                      </a:r>
                      <a:r>
                        <a:rPr lang="en-US" sz="1200" b="0" i="0" dirty="0" smtClean="0">
                          <a:solidFill>
                            <a:schemeClr val="tx1">
                              <a:lumMod val="75000"/>
                              <a:lumOff val="25000"/>
                            </a:schemeClr>
                          </a:solidFill>
                          <a:latin typeface="+mj-lt"/>
                          <a:ea typeface="Times New Roman"/>
                          <a:cs typeface="Times New Roman"/>
                        </a:rPr>
                        <a:t>employment.</a:t>
                      </a:r>
                      <a:r>
                        <a:rPr lang="en-US" sz="1200" b="0" i="0" baseline="0" dirty="0" smtClean="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(80</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29/31              </a:t>
                      </a:r>
                      <a:r>
                        <a:rPr lang="en-US" sz="1400" b="1" i="0" baseline="0" dirty="0" smtClean="0">
                          <a:solidFill>
                            <a:schemeClr val="tx1">
                              <a:lumMod val="75000"/>
                              <a:lumOff val="25000"/>
                            </a:schemeClr>
                          </a:solidFill>
                          <a:latin typeface="+mj-lt"/>
                          <a:ea typeface="Times New Roman"/>
                          <a:cs typeface="Times New Roman"/>
                        </a:rPr>
                        <a:t> 94</a:t>
                      </a:r>
                      <a:r>
                        <a:rPr lang="en-US" sz="1400" b="1" i="0" dirty="0" smtClean="0">
                          <a:solidFill>
                            <a:schemeClr val="tx1">
                              <a:lumMod val="75000"/>
                              <a:lumOff val="25000"/>
                            </a:schemeClr>
                          </a:solidFill>
                          <a:latin typeface="+mj-lt"/>
                          <a:ea typeface="Times New Roman"/>
                          <a:cs typeface="Times New Roman"/>
                        </a:rPr>
                        <a:t>%</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26/32           </a:t>
                      </a:r>
                      <a:r>
                        <a:rPr lang="en-US" sz="1400" b="1" i="0" baseline="0" dirty="0" smtClean="0">
                          <a:solidFill>
                            <a:schemeClr val="tx1">
                              <a:lumMod val="75000"/>
                              <a:lumOff val="25000"/>
                            </a:schemeClr>
                          </a:solidFill>
                          <a:latin typeface="+mj-lt"/>
                          <a:ea typeface="Times New Roman"/>
                          <a:cs typeface="Times New Roman"/>
                        </a:rPr>
                        <a:t>81</a:t>
                      </a:r>
                      <a:r>
                        <a:rPr lang="en-US" sz="1400" b="1" i="0" dirty="0" smtClean="0">
                          <a:solidFill>
                            <a:schemeClr val="tx1">
                              <a:lumMod val="75000"/>
                              <a:lumOff val="25000"/>
                            </a:schemeClr>
                          </a:solidFill>
                          <a:latin typeface="+mj-lt"/>
                          <a:ea typeface="Times New Roman"/>
                          <a:cs typeface="Times New Roman"/>
                        </a:rPr>
                        <a:t>%</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34/40</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85%</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5714">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Older Youth Credential/Diploma </a:t>
                      </a:r>
                      <a:r>
                        <a:rPr lang="en-US" sz="1400" b="1" i="0" dirty="0" smtClean="0">
                          <a:solidFill>
                            <a:schemeClr val="tx1">
                              <a:lumMod val="75000"/>
                              <a:lumOff val="25000"/>
                            </a:schemeClr>
                          </a:solidFill>
                          <a:latin typeface="+mj-lt"/>
                          <a:ea typeface="Times New Roman"/>
                          <a:cs typeface="Times New Roman"/>
                        </a:rPr>
                        <a:t>Rate</a:t>
                      </a:r>
                      <a:br>
                        <a:rPr lang="en-US" sz="1400" b="1" i="0" dirty="0" smtClean="0">
                          <a:solidFill>
                            <a:schemeClr val="tx1">
                              <a:lumMod val="75000"/>
                              <a:lumOff val="25000"/>
                            </a:schemeClr>
                          </a:solidFill>
                          <a:latin typeface="+mj-lt"/>
                          <a:ea typeface="Times New Roman"/>
                          <a:cs typeface="Times New Roman"/>
                        </a:rPr>
                      </a:br>
                      <a:r>
                        <a:rPr lang="en-US" sz="1400" b="0" i="0" dirty="0" smtClean="0">
                          <a:solidFill>
                            <a:schemeClr val="tx1">
                              <a:lumMod val="75000"/>
                              <a:lumOff val="25000"/>
                            </a:schemeClr>
                          </a:solidFill>
                          <a:latin typeface="+mj-lt"/>
                          <a:ea typeface="Times New Roman"/>
                          <a:cs typeface="Times New Roman"/>
                        </a:rPr>
                        <a:t>(</a:t>
                      </a:r>
                      <a:r>
                        <a:rPr lang="en-US" sz="1200" b="0" i="0" dirty="0" smtClean="0">
                          <a:solidFill>
                            <a:schemeClr val="tx1">
                              <a:lumMod val="75000"/>
                              <a:lumOff val="25000"/>
                            </a:schemeClr>
                          </a:solidFill>
                          <a:latin typeface="+mj-lt"/>
                          <a:ea typeface="Times New Roman"/>
                          <a:cs typeface="Times New Roman"/>
                        </a:rPr>
                        <a:t>40</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6/6</a:t>
                      </a:r>
                      <a:r>
                        <a:rPr lang="en-US" sz="1400" b="1" i="0" baseline="0" dirty="0" smtClean="0">
                          <a:solidFill>
                            <a:schemeClr val="tx1">
                              <a:lumMod val="75000"/>
                              <a:lumOff val="25000"/>
                            </a:schemeClr>
                          </a:solidFill>
                          <a:latin typeface="+mj-lt"/>
                          <a:ea typeface="Times New Roman"/>
                          <a:cs typeface="Times New Roman"/>
                        </a:rPr>
                        <a:t> </a:t>
                      </a:r>
                      <a:r>
                        <a:rPr lang="en-US" sz="1400" b="1" i="0" dirty="0" smtClean="0">
                          <a:solidFill>
                            <a:schemeClr val="tx1">
                              <a:lumMod val="75000"/>
                              <a:lumOff val="25000"/>
                            </a:schemeClr>
                          </a:solidFill>
                          <a:latin typeface="+mj-lt"/>
                          <a:ea typeface="Times New Roman"/>
                          <a:cs typeface="Times New Roman"/>
                        </a:rPr>
                        <a:t>                   100%</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4/8               50%</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12/13            92%</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093405">
                <a:tc>
                  <a:txBody>
                    <a:bodyPr/>
                    <a:lstStyle/>
                    <a:p>
                      <a:pPr marL="0" marR="0">
                        <a:spcBef>
                          <a:spcPts val="0"/>
                        </a:spcBef>
                        <a:spcAft>
                          <a:spcPts val="0"/>
                        </a:spcAft>
                      </a:pPr>
                      <a:r>
                        <a:rPr lang="en-US" sz="1400" b="1" i="0" dirty="0">
                          <a:solidFill>
                            <a:schemeClr val="tx1">
                              <a:lumMod val="75000"/>
                              <a:lumOff val="25000"/>
                            </a:schemeClr>
                          </a:solidFill>
                          <a:latin typeface="+mj-lt"/>
                          <a:ea typeface="Times New Roman"/>
                          <a:cs typeface="Times New Roman"/>
                        </a:rPr>
                        <a:t>Older Youth Positive Outcome Rate as </a:t>
                      </a:r>
                      <a:r>
                        <a:rPr lang="en-US" sz="1400" b="1" i="0" dirty="0" smtClean="0">
                          <a:solidFill>
                            <a:schemeClr val="tx1">
                              <a:lumMod val="75000"/>
                              <a:lumOff val="25000"/>
                            </a:schemeClr>
                          </a:solidFill>
                          <a:latin typeface="+mj-lt"/>
                          <a:ea typeface="Times New Roman"/>
                          <a:cs typeface="Times New Roman"/>
                        </a:rPr>
                        <a:t/>
                      </a:r>
                      <a:br>
                        <a:rPr lang="en-US" sz="1400" b="1" i="0" dirty="0" smtClean="0">
                          <a:solidFill>
                            <a:schemeClr val="tx1">
                              <a:lumMod val="75000"/>
                              <a:lumOff val="25000"/>
                            </a:schemeClr>
                          </a:solidFill>
                          <a:latin typeface="+mj-lt"/>
                          <a:ea typeface="Times New Roman"/>
                          <a:cs typeface="Times New Roman"/>
                        </a:rPr>
                      </a:br>
                      <a:r>
                        <a:rPr lang="en-US" sz="1400" b="1" i="0" dirty="0" smtClean="0">
                          <a:solidFill>
                            <a:schemeClr val="tx1">
                              <a:lumMod val="75000"/>
                              <a:lumOff val="25000"/>
                            </a:schemeClr>
                          </a:solidFill>
                          <a:latin typeface="+mj-lt"/>
                          <a:ea typeface="Times New Roman"/>
                          <a:cs typeface="Times New Roman"/>
                        </a:rPr>
                        <a:t>Defined </a:t>
                      </a:r>
                      <a:r>
                        <a:rPr lang="en-US" sz="1400" b="1" i="0" dirty="0">
                          <a:solidFill>
                            <a:schemeClr val="tx1">
                              <a:lumMod val="75000"/>
                              <a:lumOff val="25000"/>
                            </a:schemeClr>
                          </a:solidFill>
                          <a:latin typeface="+mj-lt"/>
                          <a:ea typeface="Times New Roman"/>
                          <a:cs typeface="Times New Roman"/>
                        </a:rPr>
                        <a:t>by </a:t>
                      </a:r>
                      <a:r>
                        <a:rPr lang="en-US" sz="1400" b="1" i="0" dirty="0" smtClean="0">
                          <a:solidFill>
                            <a:schemeClr val="tx1">
                              <a:lumMod val="75000"/>
                              <a:lumOff val="25000"/>
                            </a:schemeClr>
                          </a:solidFill>
                          <a:latin typeface="+mj-lt"/>
                          <a:ea typeface="Times New Roman"/>
                          <a:cs typeface="Times New Roman"/>
                        </a:rPr>
                        <a:t>WIA</a:t>
                      </a:r>
                      <a:br>
                        <a:rPr lang="en-US" sz="1400" b="1" i="0" dirty="0" smtClean="0">
                          <a:solidFill>
                            <a:schemeClr val="tx1">
                              <a:lumMod val="75000"/>
                              <a:lumOff val="25000"/>
                            </a:schemeClr>
                          </a:solidFill>
                          <a:latin typeface="+mj-lt"/>
                          <a:ea typeface="Times New Roman"/>
                          <a:cs typeface="Times New Roman"/>
                        </a:rPr>
                      </a:br>
                      <a:r>
                        <a:rPr lang="en-US" sz="1200" b="0" i="0" dirty="0" smtClean="0">
                          <a:solidFill>
                            <a:schemeClr val="tx1">
                              <a:lumMod val="75000"/>
                              <a:lumOff val="25000"/>
                            </a:schemeClr>
                          </a:solidFill>
                          <a:latin typeface="+mj-lt"/>
                          <a:ea typeface="Times New Roman"/>
                          <a:cs typeface="Times New Roman"/>
                        </a:rPr>
                        <a:t>Exiters </a:t>
                      </a:r>
                      <a:r>
                        <a:rPr lang="en-US" sz="1200" b="0" i="0" dirty="0">
                          <a:solidFill>
                            <a:schemeClr val="tx1">
                              <a:lumMod val="75000"/>
                              <a:lumOff val="25000"/>
                            </a:schemeClr>
                          </a:solidFill>
                          <a:latin typeface="+mj-lt"/>
                          <a:ea typeface="Times New Roman"/>
                          <a:cs typeface="Times New Roman"/>
                        </a:rPr>
                        <a:t>entering into post secondary school, advanced training, apprenticeships, military service or </a:t>
                      </a:r>
                      <a:r>
                        <a:rPr lang="en-US" sz="1200" b="0" i="0" dirty="0" smtClean="0">
                          <a:solidFill>
                            <a:schemeClr val="tx1">
                              <a:lumMod val="75000"/>
                              <a:lumOff val="25000"/>
                            </a:schemeClr>
                          </a:solidFill>
                          <a:latin typeface="+mj-lt"/>
                          <a:ea typeface="Times New Roman"/>
                          <a:cs typeface="Times New Roman"/>
                        </a:rPr>
                        <a:t>employment.</a:t>
                      </a:r>
                      <a:r>
                        <a:rPr lang="en-US" sz="1200" b="0" i="0" baseline="0" dirty="0" smtClean="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80</a:t>
                      </a:r>
                      <a:r>
                        <a:rPr lang="en-US" sz="1200" b="0" i="0" dirty="0">
                          <a:solidFill>
                            <a:schemeClr val="tx1">
                              <a:lumMod val="75000"/>
                              <a:lumOff val="25000"/>
                            </a:schemeClr>
                          </a:solidFill>
                          <a:latin typeface="+mj-lt"/>
                          <a:ea typeface="Times New Roman"/>
                          <a:cs typeface="Times New Roman"/>
                        </a:rPr>
                        <a:t>% </a:t>
                      </a:r>
                      <a:r>
                        <a:rPr lang="en-US" sz="1200" b="0" i="0" dirty="0" smtClean="0">
                          <a:solidFill>
                            <a:schemeClr val="tx1">
                              <a:lumMod val="75000"/>
                              <a:lumOff val="25000"/>
                            </a:schemeClr>
                          </a:solidFill>
                          <a:latin typeface="+mj-lt"/>
                          <a:ea typeface="Times New Roman"/>
                          <a:cs typeface="Times New Roman"/>
                        </a:rPr>
                        <a:t>Required)</a:t>
                      </a:r>
                      <a:endParaRPr lang="en-US" sz="1200" b="0"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6/6                    100</a:t>
                      </a:r>
                      <a:r>
                        <a:rPr lang="en-US" sz="1400" b="1" i="0" dirty="0">
                          <a:solidFill>
                            <a:schemeClr val="tx1">
                              <a:lumMod val="75000"/>
                              <a:lumOff val="25000"/>
                            </a:schemeClr>
                          </a:solidFill>
                          <a:latin typeface="+mj-lt"/>
                          <a:ea typeface="Times New Roman"/>
                          <a:cs typeface="Times New Roman"/>
                        </a:rPr>
                        <a:t>%</a:t>
                      </a: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11/12           92%</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spcBef>
                          <a:spcPts val="0"/>
                        </a:spcBef>
                        <a:spcAft>
                          <a:spcPts val="0"/>
                        </a:spcAft>
                      </a:pPr>
                      <a:r>
                        <a:rPr lang="en-US" sz="1400" b="1" i="0" dirty="0" smtClean="0">
                          <a:solidFill>
                            <a:schemeClr val="tx1">
                              <a:lumMod val="75000"/>
                              <a:lumOff val="25000"/>
                            </a:schemeClr>
                          </a:solidFill>
                          <a:latin typeface="+mj-lt"/>
                          <a:ea typeface="Times New Roman"/>
                          <a:cs typeface="Times New Roman"/>
                        </a:rPr>
                        <a:t>7/7                100%</a:t>
                      </a:r>
                      <a:endParaRPr lang="en-US" sz="1400" b="1" i="0" dirty="0">
                        <a:solidFill>
                          <a:schemeClr val="tx1">
                            <a:lumMod val="75000"/>
                            <a:lumOff val="25000"/>
                          </a:schemeClr>
                        </a:solidFill>
                        <a:latin typeface="+mj-lt"/>
                        <a:ea typeface="Times New Roman"/>
                        <a:cs typeface="Times New Roman"/>
                      </a:endParaRPr>
                    </a:p>
                  </a:txBody>
                  <a:tcPr marL="49095" marR="49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Youth Performance by Contractor</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6" name="Picture 5"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376" y="6019800"/>
            <a:ext cx="1129693" cy="847270"/>
          </a:xfrm>
          <a:prstGeom prst="rect">
            <a:avLst/>
          </a:prstGeom>
        </p:spPr>
      </p:pic>
    </p:spTree>
  </p:cSld>
  <p:clrMapOvr>
    <a:masterClrMapping/>
  </p:clrMapOvr>
  <p:transition spd="med">
    <p:fade thruBlk="1"/>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228600" y="1427440"/>
            <a:ext cx="8686800" cy="5029200"/>
          </a:xfrm>
        </p:spPr>
        <p:txBody>
          <a:bodyPr/>
          <a:lstStyle/>
          <a:p>
            <a:pPr marL="457200" indent="-457200" algn="l" eaLnBrk="1" hangingPunct="1">
              <a:buFont typeface="Wingdings" panose="05000000000000000000" pitchFamily="2" charset="2"/>
              <a:buChar char="§"/>
            </a:pPr>
            <a:r>
              <a:rPr lang="en-US" sz="2800" b="1" dirty="0" smtClean="0">
                <a:solidFill>
                  <a:srgbClr val="0070C0"/>
                </a:solidFill>
              </a:rPr>
              <a:t>Century One-Stop…………7,460</a:t>
            </a:r>
          </a:p>
          <a:p>
            <a:pPr marL="457200" indent="-457200" algn="l" eaLnBrk="1" hangingPunct="1">
              <a:buFont typeface="Wingdings" panose="05000000000000000000" pitchFamily="2" charset="2"/>
              <a:buChar char="§"/>
            </a:pPr>
            <a:r>
              <a:rPr lang="en-US" sz="2800" b="1" dirty="0" smtClean="0">
                <a:solidFill>
                  <a:srgbClr val="0070C0"/>
                </a:solidFill>
              </a:rPr>
              <a:t>Milton One-Stop………….14,615</a:t>
            </a:r>
          </a:p>
          <a:p>
            <a:pPr marL="457200" indent="-457200" algn="l" eaLnBrk="1" hangingPunct="1">
              <a:buFont typeface="Wingdings" panose="05000000000000000000" pitchFamily="2" charset="2"/>
              <a:buChar char="§"/>
            </a:pPr>
            <a:r>
              <a:rPr lang="en-US" sz="2800" b="1" dirty="0" smtClean="0">
                <a:solidFill>
                  <a:srgbClr val="0070C0"/>
                </a:solidFill>
              </a:rPr>
              <a:t>Pensacola One-Stop…….81,223</a:t>
            </a:r>
          </a:p>
        </p:txBody>
      </p:sp>
      <p:sp>
        <p:nvSpPr>
          <p:cNvPr id="3" name="TextBox 2"/>
          <p:cNvSpPr txBox="1"/>
          <p:nvPr/>
        </p:nvSpPr>
        <p:spPr>
          <a:xfrm>
            <a:off x="714375" y="3276600"/>
            <a:ext cx="4810125" cy="1046440"/>
          </a:xfrm>
          <a:prstGeom prst="rect">
            <a:avLst/>
          </a:prstGeom>
          <a:noFill/>
          <a:ln w="19050">
            <a:noFill/>
          </a:ln>
        </p:spPr>
        <p:txBody>
          <a:bodyPr wrap="square" rtlCol="0">
            <a:spAutoFit/>
          </a:bodyPr>
          <a:lstStyle/>
          <a:p>
            <a:r>
              <a:rPr lang="en-US" sz="3700" b="1" dirty="0" smtClean="0">
                <a:solidFill>
                  <a:schemeClr val="accent6">
                    <a:lumMod val="75000"/>
                  </a:schemeClr>
                </a:solidFill>
                <a:latin typeface="+mj-lt"/>
              </a:rPr>
              <a:t>Annual Total = </a:t>
            </a:r>
            <a:r>
              <a:rPr lang="en-US" sz="3700" b="1" u="sng" dirty="0" smtClean="0">
                <a:solidFill>
                  <a:schemeClr val="accent6">
                    <a:lumMod val="75000"/>
                  </a:schemeClr>
                </a:solidFill>
                <a:latin typeface="+mj-lt"/>
              </a:rPr>
              <a:t>103,298</a:t>
            </a:r>
          </a:p>
          <a:p>
            <a:r>
              <a:rPr lang="en-US" sz="2500" b="1" i="1" dirty="0" smtClean="0">
                <a:solidFill>
                  <a:schemeClr val="accent6">
                    <a:lumMod val="75000"/>
                  </a:schemeClr>
                </a:solidFill>
                <a:latin typeface="+mj-lt"/>
              </a:rPr>
              <a:t>3% increase over previous year</a:t>
            </a:r>
            <a:endParaRPr lang="en-US" sz="2500" b="1" i="1" dirty="0">
              <a:solidFill>
                <a:schemeClr val="accent6">
                  <a:lumMod val="75000"/>
                </a:schemeClr>
              </a:solidFill>
              <a:latin typeface="+mj-lt"/>
            </a:endParaRPr>
          </a:p>
        </p:txBody>
      </p:sp>
      <p:sp>
        <p:nvSpPr>
          <p:cNvPr id="8" name="TextBox 7"/>
          <p:cNvSpPr txBox="1"/>
          <p:nvPr/>
        </p:nvSpPr>
        <p:spPr>
          <a:xfrm>
            <a:off x="-415774" y="4387245"/>
            <a:ext cx="6553200" cy="523220"/>
          </a:xfrm>
          <a:prstGeom prst="rect">
            <a:avLst/>
          </a:prstGeom>
          <a:noFill/>
          <a:ln w="12700">
            <a:noFill/>
          </a:ln>
        </p:spPr>
        <p:txBody>
          <a:bodyPr wrap="square" rtlCol="0">
            <a:spAutoFit/>
          </a:bodyPr>
          <a:lstStyle/>
          <a:p>
            <a:pPr algn="ctr"/>
            <a:r>
              <a:rPr lang="en-US" sz="2800" b="1" dirty="0" smtClean="0">
                <a:solidFill>
                  <a:srgbClr val="0070C0"/>
                </a:solidFill>
                <a:latin typeface="+mj-lt"/>
              </a:rPr>
              <a:t>FY 2012-2013 Total = </a:t>
            </a:r>
            <a:r>
              <a:rPr lang="en-US" sz="2800" b="1" u="sng" dirty="0">
                <a:solidFill>
                  <a:srgbClr val="0070C0"/>
                </a:solidFill>
                <a:latin typeface="+mj-lt"/>
              </a:rPr>
              <a:t>99,969</a:t>
            </a:r>
            <a:endParaRPr lang="en-US" sz="2800" u="sng" dirty="0">
              <a:solidFill>
                <a:srgbClr val="0070C0"/>
              </a:solidFill>
              <a:latin typeface="+mj-lt"/>
            </a:endParaRPr>
          </a:p>
        </p:txBody>
      </p:sp>
      <p:pic>
        <p:nvPicPr>
          <p:cNvPr id="10" name="Picture 9"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
        <p:nvSpPr>
          <p:cNvPr id="7" name="Title 9"/>
          <p:cNvSpPr txBox="1">
            <a:spLocks/>
          </p:cNvSpPr>
          <p:nvPr/>
        </p:nvSpPr>
        <p:spPr>
          <a:xfrm>
            <a:off x="66675" y="28575"/>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One-Stop Career Center Visitors</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2315330"/>
            <a:ext cx="2844800" cy="2133600"/>
          </a:xfrm>
          <a:prstGeom prst="rect">
            <a:avLst/>
          </a:prstGeom>
        </p:spPr>
      </p:pic>
    </p:spTree>
    <p:custDataLst>
      <p:tags r:id="rId1"/>
    </p:custDataLst>
  </p:cSld>
  <p:clrMapOvr>
    <a:masterClrMapping/>
  </p:clrMapOvr>
  <p:transition spd="med" advTm="24000">
    <p:fade thruBlk="1"/>
    <p:sndAc>
      <p:stSnd>
        <p:snd r:embed="rId4"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937736"/>
            <a:ext cx="6172200" cy="738664"/>
          </a:xfrm>
          <a:prstGeom prst="rect">
            <a:avLst/>
          </a:prstGeom>
          <a:noFill/>
        </p:spPr>
        <p:txBody>
          <a:bodyPr wrap="square" rtlCol="0">
            <a:spAutoFit/>
          </a:bodyPr>
          <a:lstStyle/>
          <a:p>
            <a:pPr algn="ctr"/>
            <a:r>
              <a:rPr lang="en-US" sz="2400" b="1" dirty="0" smtClean="0">
                <a:solidFill>
                  <a:schemeClr val="accent6">
                    <a:lumMod val="75000"/>
                  </a:schemeClr>
                </a:solidFill>
                <a:latin typeface="+mj-lt"/>
              </a:rPr>
              <a:t>Total Youth Participants Served = 438</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7090875"/>
              </p:ext>
            </p:extLst>
          </p:nvPr>
        </p:nvGraphicFramePr>
        <p:xfrm>
          <a:off x="266699" y="1600200"/>
          <a:ext cx="8610601" cy="4099560"/>
        </p:xfrm>
        <a:graphic>
          <a:graphicData uri="http://schemas.openxmlformats.org/drawingml/2006/table">
            <a:tbl>
              <a:tblPr>
                <a:tableStyleId>{5C22544A-7EE6-4342-B048-85BDC9FD1C3A}</a:tableStyleId>
              </a:tblPr>
              <a:tblGrid>
                <a:gridCol w="3505201"/>
                <a:gridCol w="990600"/>
                <a:gridCol w="838200"/>
                <a:gridCol w="3276600"/>
              </a:tblGrid>
              <a:tr h="228600">
                <a:tc>
                  <a:txBody>
                    <a:bodyPr/>
                    <a:lstStyle/>
                    <a:p>
                      <a:pPr algn="l"/>
                      <a:r>
                        <a:rPr lang="en-US" sz="1700" b="1" dirty="0" smtClean="0">
                          <a:solidFill>
                            <a:schemeClr val="tx1">
                              <a:lumMod val="75000"/>
                              <a:lumOff val="25000"/>
                            </a:schemeClr>
                          </a:solidFill>
                          <a:latin typeface="+mj-lt"/>
                        </a:rPr>
                        <a:t>In-School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dirty="0" smtClean="0">
                          <a:solidFill>
                            <a:schemeClr val="tx1">
                              <a:lumMod val="75000"/>
                              <a:lumOff val="25000"/>
                            </a:schemeClr>
                          </a:solidFill>
                          <a:latin typeface="+mj-lt"/>
                        </a:rPr>
                        <a:t>267/438</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dirty="0" smtClean="0">
                          <a:solidFill>
                            <a:schemeClr val="tx1">
                              <a:lumMod val="75000"/>
                              <a:lumOff val="25000"/>
                            </a:schemeClr>
                          </a:solidFill>
                          <a:latin typeface="+mj-lt"/>
                        </a:rPr>
                        <a:t>61%</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228600">
                <a:tc>
                  <a:txBody>
                    <a:bodyPr/>
                    <a:lstStyle/>
                    <a:p>
                      <a:pPr algn="l"/>
                      <a:r>
                        <a:rPr lang="en-US" sz="1700" b="1" dirty="0" smtClean="0">
                          <a:solidFill>
                            <a:schemeClr val="tx1">
                              <a:lumMod val="75000"/>
                              <a:lumOff val="25000"/>
                            </a:schemeClr>
                          </a:solidFill>
                          <a:latin typeface="+mj-lt"/>
                        </a:rPr>
                        <a:t>Out-of-School</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dirty="0" smtClean="0">
                          <a:solidFill>
                            <a:schemeClr val="tx1">
                              <a:lumMod val="75000"/>
                              <a:lumOff val="25000"/>
                            </a:schemeClr>
                          </a:solidFill>
                          <a:latin typeface="+mj-lt"/>
                        </a:rPr>
                        <a:t>171/438</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dirty="0" smtClean="0">
                          <a:solidFill>
                            <a:schemeClr val="tx1">
                              <a:lumMod val="75000"/>
                              <a:lumOff val="25000"/>
                            </a:schemeClr>
                          </a:solidFill>
                          <a:latin typeface="+mj-lt"/>
                        </a:rPr>
                        <a:t>39%</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Must be over 30%</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l"/>
                      <a:r>
                        <a:rPr lang="en-US" sz="1700" b="1" kern="1200" dirty="0" smtClean="0">
                          <a:solidFill>
                            <a:schemeClr val="tx1">
                              <a:lumMod val="75000"/>
                              <a:lumOff val="25000"/>
                            </a:schemeClr>
                          </a:solidFill>
                          <a:latin typeface="+mj-lt"/>
                          <a:ea typeface="+mn-ea"/>
                          <a:cs typeface="+mn-cs"/>
                        </a:rPr>
                        <a:t>Younger Youth Goal Attainment</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248/269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92%</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- 2% change from FY 2012-2013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l"/>
                      <a:r>
                        <a:rPr lang="en-US" sz="1700" b="1" kern="1200" dirty="0" smtClean="0">
                          <a:solidFill>
                            <a:schemeClr val="tx1">
                              <a:lumMod val="75000"/>
                              <a:lumOff val="25000"/>
                            </a:schemeClr>
                          </a:solidFill>
                          <a:latin typeface="+mj-lt"/>
                          <a:ea typeface="+mn-ea"/>
                          <a:cs typeface="+mn-cs"/>
                        </a:rPr>
                        <a:t>Younger Youth Skill Attainment</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213/233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j-lt"/>
                          <a:ea typeface="+mn-ea"/>
                          <a:cs typeface="+mn-cs"/>
                        </a:rPr>
                        <a:t>91%</a:t>
                      </a:r>
                    </a:p>
                    <a:p>
                      <a:pPr algn="ct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- 2% change from FY 2012</a:t>
                      </a:r>
                      <a:r>
                        <a:rPr lang="en-US" sz="1700" b="1" kern="1200" baseline="0" dirty="0" smtClean="0">
                          <a:solidFill>
                            <a:schemeClr val="tx1">
                              <a:lumMod val="75000"/>
                              <a:lumOff val="25000"/>
                            </a:schemeClr>
                          </a:solidFill>
                          <a:latin typeface="+mn-lt"/>
                          <a:ea typeface="+mn-ea"/>
                          <a:cs typeface="+mn-cs"/>
                        </a:rPr>
                        <a:t>-</a:t>
                      </a:r>
                      <a:r>
                        <a:rPr lang="en-US" sz="1700" b="1" kern="1200" dirty="0" smtClean="0">
                          <a:solidFill>
                            <a:schemeClr val="tx1">
                              <a:lumMod val="75000"/>
                              <a:lumOff val="25000"/>
                            </a:schemeClr>
                          </a:solidFill>
                          <a:latin typeface="+mn-lt"/>
                          <a:ea typeface="+mn-ea"/>
                          <a:cs typeface="+mn-cs"/>
                        </a:rPr>
                        <a:t>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l"/>
                      <a:r>
                        <a:rPr lang="en-US" sz="1700" b="1" kern="1200" dirty="0" smtClean="0">
                          <a:solidFill>
                            <a:schemeClr val="tx1">
                              <a:lumMod val="75000"/>
                              <a:lumOff val="25000"/>
                            </a:schemeClr>
                          </a:solidFill>
                          <a:latin typeface="+mj-lt"/>
                          <a:ea typeface="+mn-ea"/>
                          <a:cs typeface="+mn-cs"/>
                        </a:rPr>
                        <a:t>Younger Youth Credential/Diploma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122/136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j-lt"/>
                          <a:ea typeface="+mn-ea"/>
                          <a:cs typeface="+mn-cs"/>
                        </a:rPr>
                        <a:t>90%</a:t>
                      </a:r>
                    </a:p>
                    <a:p>
                      <a:pPr algn="ct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+ 10% change from FY 2012-2013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l"/>
                      <a:r>
                        <a:rPr lang="en-US" sz="1700" b="1" kern="1200" dirty="0" smtClean="0">
                          <a:solidFill>
                            <a:schemeClr val="tx1">
                              <a:lumMod val="75000"/>
                              <a:lumOff val="25000"/>
                            </a:schemeClr>
                          </a:solidFill>
                          <a:latin typeface="+mj-lt"/>
                          <a:ea typeface="+mn-ea"/>
                          <a:cs typeface="+mn-cs"/>
                        </a:rPr>
                        <a:t>Younger Youth Positive Outcome</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89/103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86%</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+ 10% change from FY 2012-2013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99">
                <a:tc>
                  <a:txBody>
                    <a:bodyPr/>
                    <a:lstStyle/>
                    <a:p>
                      <a:pPr algn="l"/>
                      <a:r>
                        <a:rPr lang="en-US" sz="1700" b="1" kern="1200" dirty="0" smtClean="0">
                          <a:solidFill>
                            <a:schemeClr val="tx1">
                              <a:lumMod val="75000"/>
                              <a:lumOff val="25000"/>
                            </a:schemeClr>
                          </a:solidFill>
                          <a:latin typeface="+mj-lt"/>
                          <a:ea typeface="+mn-ea"/>
                          <a:cs typeface="+mn-cs"/>
                        </a:rPr>
                        <a:t>Older Youth Credential/Diploma</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22/27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81%</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a:t>
                      </a:r>
                      <a:r>
                        <a:rPr lang="en-US" sz="1700" b="1" kern="1200" baseline="0" dirty="0" smtClean="0">
                          <a:solidFill>
                            <a:schemeClr val="tx1">
                              <a:lumMod val="75000"/>
                              <a:lumOff val="25000"/>
                            </a:schemeClr>
                          </a:solidFill>
                          <a:latin typeface="+mn-lt"/>
                          <a:ea typeface="+mn-ea"/>
                          <a:cs typeface="+mn-cs"/>
                        </a:rPr>
                        <a:t> 9</a:t>
                      </a:r>
                      <a:r>
                        <a:rPr lang="en-US" sz="1700" b="1" kern="1200" dirty="0" smtClean="0">
                          <a:solidFill>
                            <a:schemeClr val="tx1">
                              <a:lumMod val="75000"/>
                              <a:lumOff val="25000"/>
                            </a:schemeClr>
                          </a:solidFill>
                          <a:latin typeface="+mn-lt"/>
                          <a:ea typeface="+mn-ea"/>
                          <a:cs typeface="+mn-cs"/>
                        </a:rPr>
                        <a:t>% change from FY 2012-2013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l"/>
                      <a:r>
                        <a:rPr lang="en-US" sz="1700" b="1" kern="1200" dirty="0" smtClean="0">
                          <a:solidFill>
                            <a:schemeClr val="tx1">
                              <a:lumMod val="75000"/>
                              <a:lumOff val="25000"/>
                            </a:schemeClr>
                          </a:solidFill>
                          <a:latin typeface="+mj-lt"/>
                          <a:ea typeface="+mn-ea"/>
                          <a:cs typeface="+mn-cs"/>
                        </a:rPr>
                        <a:t>Older Youth Positive Outcome</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kern="1200" dirty="0" smtClean="0">
                          <a:solidFill>
                            <a:schemeClr val="tx1">
                              <a:lumMod val="75000"/>
                              <a:lumOff val="25000"/>
                            </a:schemeClr>
                          </a:solidFill>
                          <a:latin typeface="+mj-lt"/>
                          <a:ea typeface="+mn-ea"/>
                          <a:cs typeface="+mn-cs"/>
                        </a:rPr>
                        <a:t>24/25 </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j-lt"/>
                          <a:ea typeface="+mn-ea"/>
                          <a:cs typeface="+mn-cs"/>
                        </a:rPr>
                        <a:t>96%</a:t>
                      </a:r>
                    </a:p>
                    <a:p>
                      <a:pPr algn="ct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lumMod val="75000"/>
                              <a:lumOff val="25000"/>
                            </a:schemeClr>
                          </a:solidFill>
                          <a:latin typeface="+mn-lt"/>
                          <a:ea typeface="+mn-ea"/>
                          <a:cs typeface="+mn-cs"/>
                        </a:rPr>
                        <a:t>+</a:t>
                      </a:r>
                      <a:r>
                        <a:rPr lang="en-US" sz="1700" b="1" kern="1200" baseline="0" dirty="0" smtClean="0">
                          <a:solidFill>
                            <a:schemeClr val="tx1">
                              <a:lumMod val="75000"/>
                              <a:lumOff val="25000"/>
                            </a:schemeClr>
                          </a:solidFill>
                          <a:latin typeface="+mn-lt"/>
                          <a:ea typeface="+mn-ea"/>
                          <a:cs typeface="+mn-cs"/>
                        </a:rPr>
                        <a:t> 14</a:t>
                      </a:r>
                      <a:r>
                        <a:rPr lang="en-US" sz="1700" b="1" kern="1200" dirty="0" smtClean="0">
                          <a:solidFill>
                            <a:schemeClr val="tx1">
                              <a:lumMod val="75000"/>
                              <a:lumOff val="25000"/>
                            </a:schemeClr>
                          </a:solidFill>
                          <a:latin typeface="+mn-lt"/>
                          <a:ea typeface="+mn-ea"/>
                          <a:cs typeface="+mn-cs"/>
                        </a:rPr>
                        <a:t>% change from FY 2012-2013</a:t>
                      </a:r>
                      <a:endParaRPr lang="en-US" sz="1700" b="1" dirty="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Collective Performance of RWB1 Youth Programs</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5" name="Picture 4"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6976" y="5715000"/>
            <a:ext cx="1536093" cy="1152070"/>
          </a:xfrm>
          <a:prstGeom prst="rect">
            <a:avLst/>
          </a:prstGeom>
        </p:spPr>
      </p:pic>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1624" y="5943599"/>
            <a:ext cx="1222375" cy="916781"/>
          </a:xfrm>
          <a:prstGeom prst="rect">
            <a:avLst/>
          </a:prstGeom>
        </p:spPr>
      </p:pic>
      <p:sp>
        <p:nvSpPr>
          <p:cNvPr id="5"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ANOTHER Flood…</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TextBox 3"/>
          <p:cNvSpPr txBox="1"/>
          <p:nvPr/>
        </p:nvSpPr>
        <p:spPr>
          <a:xfrm>
            <a:off x="238125" y="990600"/>
            <a:ext cx="8382000" cy="31162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900" b="1" dirty="0" smtClean="0">
                <a:solidFill>
                  <a:srgbClr val="0070C0"/>
                </a:solidFill>
                <a:latin typeface="+mj-lt"/>
              </a:rPr>
              <a:t>Resulted in closings</a:t>
            </a:r>
          </a:p>
          <a:p>
            <a:pPr marL="285750" indent="-285750">
              <a:lnSpc>
                <a:spcPct val="150000"/>
              </a:lnSpc>
              <a:buFont typeface="Arial" panose="020B0604020202020204" pitchFamily="34" charset="0"/>
              <a:buChar char="•"/>
            </a:pPr>
            <a:r>
              <a:rPr lang="en-US" sz="1900" b="1" dirty="0" smtClean="0">
                <a:solidFill>
                  <a:srgbClr val="0070C0"/>
                </a:solidFill>
                <a:latin typeface="+mj-lt"/>
              </a:rPr>
              <a:t>Set-up operations in parking lot at “L” Street Career Center location</a:t>
            </a:r>
          </a:p>
          <a:p>
            <a:pPr marL="285750" indent="-285750">
              <a:lnSpc>
                <a:spcPct val="150000"/>
              </a:lnSpc>
              <a:buFont typeface="Arial" panose="020B0604020202020204" pitchFamily="34" charset="0"/>
              <a:buChar char="•"/>
            </a:pPr>
            <a:r>
              <a:rPr lang="en-US" sz="1900" b="1" dirty="0" smtClean="0">
                <a:solidFill>
                  <a:srgbClr val="0070C0"/>
                </a:solidFill>
                <a:latin typeface="+mj-lt"/>
              </a:rPr>
              <a:t>Limited services offered - Mobile one-stop and canopy</a:t>
            </a:r>
          </a:p>
          <a:p>
            <a:pPr marL="285750" indent="-285750">
              <a:lnSpc>
                <a:spcPct val="150000"/>
              </a:lnSpc>
              <a:buFont typeface="Arial" panose="020B0604020202020204" pitchFamily="34" charset="0"/>
              <a:buChar char="•"/>
            </a:pPr>
            <a:r>
              <a:rPr lang="en-US" sz="1900" b="1" dirty="0" smtClean="0">
                <a:solidFill>
                  <a:srgbClr val="0070C0"/>
                </a:solidFill>
                <a:latin typeface="+mj-lt"/>
              </a:rPr>
              <a:t>Permanently moved all operations to </a:t>
            </a:r>
            <a:r>
              <a:rPr lang="en-US" sz="1900" b="1" dirty="0">
                <a:solidFill>
                  <a:srgbClr val="0070C0"/>
                </a:solidFill>
                <a:latin typeface="+mj-lt"/>
              </a:rPr>
              <a:t>2</a:t>
            </a:r>
            <a:r>
              <a:rPr lang="en-US" sz="1900" b="1" dirty="0" smtClean="0">
                <a:solidFill>
                  <a:srgbClr val="0070C0"/>
                </a:solidFill>
                <a:latin typeface="+mj-lt"/>
              </a:rPr>
              <a:t>nd floor of “L” Street Center</a:t>
            </a:r>
          </a:p>
          <a:p>
            <a:pPr marL="285750" indent="-285750">
              <a:lnSpc>
                <a:spcPct val="150000"/>
              </a:lnSpc>
              <a:buFont typeface="Arial" panose="020B0604020202020204" pitchFamily="34" charset="0"/>
              <a:buChar char="•"/>
            </a:pPr>
            <a:r>
              <a:rPr lang="en-US" sz="1900" b="1" dirty="0" smtClean="0">
                <a:solidFill>
                  <a:srgbClr val="0070C0"/>
                </a:solidFill>
                <a:latin typeface="+mj-lt"/>
              </a:rPr>
              <a:t>Closings and move resulted in decline is customer visits</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lvl="1"/>
            <a:endParaRPr lang="en-US" dirty="0" smtClean="0"/>
          </a:p>
        </p:txBody>
      </p:sp>
      <p:pic>
        <p:nvPicPr>
          <p:cNvPr id="6147" name="Picture 3" descr="C:\Users\mcole\Desktop\Flood_E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 y="3886200"/>
            <a:ext cx="3708081" cy="24622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cole\Desktop\10377376_809762319044342_7856519195310646012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1912" y="1371600"/>
            <a:ext cx="1257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cole\Desktop\FLOO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352799"/>
            <a:ext cx="2395538" cy="3194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6987" y="3581400"/>
            <a:ext cx="2514600" cy="2514600"/>
          </a:xfrm>
          <a:prstGeom prst="rect">
            <a:avLst/>
          </a:prstGeom>
        </p:spPr>
      </p:pic>
    </p:spTree>
    <p:custDataLst>
      <p:tags r:id="rId1"/>
    </p:custDataLst>
    <p:extLst>
      <p:ext uri="{BB962C8B-B14F-4D97-AF65-F5344CB8AC3E}">
        <p14:creationId xmlns:p14="http://schemas.microsoft.com/office/powerpoint/2010/main" val="1283271374"/>
      </p:ext>
    </p:extLst>
  </p:cSld>
  <p:clrMapOvr>
    <a:masterClrMapping/>
  </p:clrMapOvr>
  <p:transition spd="med" advTm="15704">
    <p:fade thruBlk="1"/>
    <p:sndAc>
      <p:stSnd>
        <p:snd r:embed="rId4"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5275" y="990599"/>
            <a:ext cx="8458200" cy="2523768"/>
          </a:xfrm>
          <a:prstGeom prst="rect">
            <a:avLst/>
          </a:prstGeom>
          <a:noFill/>
        </p:spPr>
        <p:txBody>
          <a:bodyPr wrap="square" rtlCol="0">
            <a:spAutoFit/>
          </a:bodyPr>
          <a:lstStyle/>
          <a:p>
            <a:r>
              <a:rPr lang="en-US" sz="1400" b="1" dirty="0" smtClean="0">
                <a:solidFill>
                  <a:srgbClr val="0070C0"/>
                </a:solidFill>
                <a:latin typeface="+mj-lt"/>
              </a:rPr>
              <a:t>The Regional Workforce Boards Accountability Act, which took effect July 1, 2012,</a:t>
            </a:r>
            <a:endParaRPr lang="fr-CA" sz="1400" b="1" dirty="0" smtClean="0">
              <a:solidFill>
                <a:srgbClr val="0070C0"/>
              </a:solidFill>
              <a:latin typeface="+mj-lt"/>
            </a:endParaRPr>
          </a:p>
          <a:p>
            <a:r>
              <a:rPr lang="en-US" sz="1400" b="1" dirty="0" smtClean="0">
                <a:solidFill>
                  <a:srgbClr val="0070C0"/>
                </a:solidFill>
                <a:latin typeface="+mj-lt"/>
              </a:rPr>
              <a:t>directed Workforce Florida to “evaluate the means to establish a single, statewide workforce-system brand for the state.”  Following a competitive process, Workforce Florida selected IDEAS of Orlando to lead this branding initiative. </a:t>
            </a:r>
          </a:p>
          <a:p>
            <a:endParaRPr lang="en-US" sz="600" b="1" dirty="0" smtClean="0">
              <a:solidFill>
                <a:srgbClr val="0070C0"/>
              </a:solidFill>
              <a:latin typeface="+mj-lt"/>
            </a:endParaRPr>
          </a:p>
          <a:p>
            <a:r>
              <a:rPr lang="en-US" b="1" dirty="0" smtClean="0">
                <a:solidFill>
                  <a:schemeClr val="accent6">
                    <a:lumMod val="75000"/>
                  </a:schemeClr>
                </a:solidFill>
                <a:latin typeface="+mj-lt"/>
              </a:rPr>
              <a:t>Our New Look:</a:t>
            </a:r>
            <a:endParaRPr lang="en-US" dirty="0" smtClean="0">
              <a:solidFill>
                <a:schemeClr val="accent6">
                  <a:lumMod val="75000"/>
                </a:schemeClr>
              </a:solidFill>
              <a:latin typeface="+mj-lt"/>
            </a:endParaRPr>
          </a:p>
          <a:p>
            <a:r>
              <a:rPr lang="en-US" sz="2000" dirty="0" smtClean="0">
                <a:solidFill>
                  <a:srgbClr val="000099"/>
                </a:solidFill>
                <a:latin typeface="+mj-lt"/>
              </a:rPr>
              <a:t/>
            </a:r>
            <a:br>
              <a:rPr lang="en-US" sz="2000" dirty="0" smtClean="0">
                <a:solidFill>
                  <a:srgbClr val="000099"/>
                </a:solidFill>
                <a:latin typeface="+mj-lt"/>
              </a:rPr>
            </a:br>
            <a:r>
              <a:rPr lang="en-US" sz="2000" dirty="0" smtClean="0">
                <a:solidFill>
                  <a:srgbClr val="000099"/>
                </a:solidFill>
                <a:latin typeface="+mj-lt"/>
              </a:rPr>
              <a:t/>
            </a:r>
            <a:br>
              <a:rPr lang="en-US" sz="2000" dirty="0" smtClean="0">
                <a:solidFill>
                  <a:srgbClr val="000099"/>
                </a:solidFill>
                <a:latin typeface="+mj-lt"/>
              </a:rPr>
            </a:br>
            <a:endParaRPr lang="en-US" dirty="0" smtClean="0">
              <a:solidFill>
                <a:srgbClr val="000099"/>
              </a:solidFill>
              <a:latin typeface="+mj-lt"/>
            </a:endParaRPr>
          </a:p>
          <a:p>
            <a:pPr>
              <a:buFont typeface="Arial" pitchFamily="34" charset="0"/>
              <a:buChar char="•"/>
            </a:pPr>
            <a:endParaRPr lang="fr-CA" b="1" dirty="0" smtClean="0">
              <a:solidFill>
                <a:srgbClr val="000099"/>
              </a:solidFill>
              <a:latin typeface="+mj-lt"/>
            </a:endParaRPr>
          </a:p>
        </p:txBody>
      </p:sp>
      <p:sp>
        <p:nvSpPr>
          <p:cNvPr id="4"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Launch of New Brand/Name Change</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288" y="2619375"/>
            <a:ext cx="2558774" cy="1136896"/>
          </a:xfrm>
          <a:prstGeom prst="rect">
            <a:avLst/>
          </a:prstGeom>
        </p:spPr>
      </p:pic>
      <p:sp>
        <p:nvSpPr>
          <p:cNvPr id="7" name="TextBox 6"/>
          <p:cNvSpPr txBox="1"/>
          <p:nvPr/>
        </p:nvSpPr>
        <p:spPr>
          <a:xfrm>
            <a:off x="2501383" y="3462813"/>
            <a:ext cx="1195386" cy="307777"/>
          </a:xfrm>
          <a:prstGeom prst="rect">
            <a:avLst/>
          </a:prstGeom>
          <a:noFill/>
        </p:spPr>
        <p:txBody>
          <a:bodyPr wrap="square" rtlCol="0">
            <a:spAutoFit/>
          </a:bodyPr>
          <a:lstStyle/>
          <a:p>
            <a:pPr algn="ctr"/>
            <a:r>
              <a:rPr lang="en-US" sz="1400" b="1" dirty="0" smtClean="0">
                <a:solidFill>
                  <a:schemeClr val="accent6">
                    <a:lumMod val="75000"/>
                  </a:schemeClr>
                </a:solidFill>
                <a:latin typeface="+mj-lt"/>
              </a:rPr>
              <a:t>New Logo</a:t>
            </a:r>
            <a:endParaRPr lang="en-US" sz="1400" b="1" dirty="0">
              <a:solidFill>
                <a:schemeClr val="accent6">
                  <a:lumMod val="75000"/>
                </a:schemeClr>
              </a:solidFill>
              <a:latin typeface="+mj-lt"/>
            </a:endParaRPr>
          </a:p>
        </p:txBody>
      </p:sp>
      <p:pic>
        <p:nvPicPr>
          <p:cNvPr id="11" name="Picture 10"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811" y="5568964"/>
            <a:ext cx="1718713" cy="128903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367030"/>
            <a:ext cx="1389888" cy="107442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988" y="4357505"/>
            <a:ext cx="1389888" cy="107442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9076" y="4357505"/>
            <a:ext cx="1389888" cy="107442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475" y="4357505"/>
            <a:ext cx="1389888" cy="107442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3800" y="4357505"/>
            <a:ext cx="1389888" cy="107442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4924" y="4367030"/>
            <a:ext cx="1389888" cy="1074420"/>
          </a:xfrm>
          <a:prstGeom prst="rect">
            <a:avLst/>
          </a:prstGeom>
        </p:spPr>
      </p:pic>
      <p:sp>
        <p:nvSpPr>
          <p:cNvPr id="26" name="TextBox 25"/>
          <p:cNvSpPr txBox="1"/>
          <p:nvPr/>
        </p:nvSpPr>
        <p:spPr>
          <a:xfrm>
            <a:off x="3060976" y="5552589"/>
            <a:ext cx="3377924" cy="381000"/>
          </a:xfrm>
          <a:prstGeom prst="rect">
            <a:avLst/>
          </a:prstGeom>
          <a:noFill/>
        </p:spPr>
        <p:txBody>
          <a:bodyPr wrap="square" rtlCol="0">
            <a:spAutoFit/>
          </a:bodyPr>
          <a:lstStyle/>
          <a:p>
            <a:pPr algn="ctr"/>
            <a:r>
              <a:rPr lang="en-US" b="1" dirty="0" smtClean="0">
                <a:solidFill>
                  <a:srgbClr val="0070C0"/>
                </a:solidFill>
                <a:latin typeface="+mj-lt"/>
              </a:rPr>
              <a:t>Brand Attributes</a:t>
            </a:r>
            <a:endParaRPr lang="en-US" b="1" dirty="0">
              <a:solidFill>
                <a:srgbClr val="0070C0"/>
              </a:solidFill>
              <a:latin typeface="+mj-lt"/>
            </a:endParaRPr>
          </a:p>
        </p:txBody>
      </p:sp>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2324" y="2300086"/>
            <a:ext cx="3091412" cy="1775473"/>
          </a:xfrm>
          <a:prstGeom prst="rect">
            <a:avLst/>
          </a:prstGeom>
        </p:spPr>
      </p:pic>
    </p:spTree>
  </p:cSld>
  <p:clrMapOvr>
    <a:masterClrMapping/>
  </p:clrMapOvr>
  <p:transition spd="med">
    <p:fade thruBlk="1"/>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7125" y="5610225"/>
            <a:ext cx="1666875" cy="1250156"/>
          </a:xfrm>
          <a:prstGeom prst="rect">
            <a:avLst/>
          </a:prstGeom>
        </p:spPr>
      </p:pic>
      <p:sp>
        <p:nvSpPr>
          <p:cNvPr id="5"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Launch of New Brand/Name Change</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1485900"/>
            <a:ext cx="1833033" cy="4124325"/>
          </a:xfrm>
          <a:prstGeom prst="rect">
            <a:avLst/>
          </a:prstGeom>
        </p:spPr>
      </p:pic>
      <p:pic>
        <p:nvPicPr>
          <p:cNvPr id="3075" name="Picture 3" descr="C:\Users\mcole\Desktop\Captu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4" y="1562100"/>
            <a:ext cx="2009775" cy="4314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cole\Desktop\Capture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184" y="1543051"/>
            <a:ext cx="1900416" cy="431482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cole\Desktop\Captur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1524" y="1485901"/>
            <a:ext cx="2054360" cy="41243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15704">
    <p:fade thruBlk="1"/>
    <p:sndAc>
      <p:stSnd>
        <p:snd r:embed="rId4"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Launch of New Website</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1" name="Picture 10"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925" y="5257800"/>
            <a:ext cx="2133600" cy="1600200"/>
          </a:xfrm>
          <a:prstGeom prst="rect">
            <a:avLst/>
          </a:prstGeom>
        </p:spPr>
      </p:pic>
      <p:pic>
        <p:nvPicPr>
          <p:cNvPr id="4104" name="Picture 8" descr="C:\Users\mcole\Desktop\Web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6781800" cy="552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33114"/>
      </p:ext>
    </p:extLst>
  </p:cSld>
  <p:clrMapOvr>
    <a:masterClrMapping/>
  </p:clrMapOvr>
  <p:transition spd="med">
    <p:fade thruBlk="1"/>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76200" y="76201"/>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New Social Media </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1" name="Picture 10"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925" y="5257800"/>
            <a:ext cx="2133600" cy="1600200"/>
          </a:xfrm>
          <a:prstGeom prst="rect">
            <a:avLst/>
          </a:prstGeom>
        </p:spPr>
      </p:pic>
      <p:pic>
        <p:nvPicPr>
          <p:cNvPr id="5122" name="Picture 2" descr="C:\Users\mcole\Desktop\Twitter_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2040" y="999806"/>
            <a:ext cx="4745760" cy="36385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999806"/>
            <a:ext cx="4125598" cy="3656962"/>
          </a:xfrm>
          <a:prstGeom prst="rect">
            <a:avLst/>
          </a:prstGeom>
        </p:spPr>
      </p:pic>
      <p:sp>
        <p:nvSpPr>
          <p:cNvPr id="5" name="TextBox 4"/>
          <p:cNvSpPr txBox="1"/>
          <p:nvPr/>
        </p:nvSpPr>
        <p:spPr>
          <a:xfrm>
            <a:off x="226290" y="4760892"/>
            <a:ext cx="4114800" cy="584775"/>
          </a:xfrm>
          <a:prstGeom prst="rect">
            <a:avLst/>
          </a:prstGeom>
          <a:noFill/>
        </p:spPr>
        <p:txBody>
          <a:bodyPr wrap="square" rtlCol="0">
            <a:spAutoFit/>
          </a:bodyPr>
          <a:lstStyle/>
          <a:p>
            <a:pPr algn="ctr"/>
            <a:r>
              <a:rPr lang="en-US" sz="1400" dirty="0">
                <a:hlinkClick r:id="rId6"/>
              </a:rPr>
              <a:t>f</a:t>
            </a:r>
            <a:r>
              <a:rPr lang="en-US" sz="1400" dirty="0" smtClean="0">
                <a:hlinkClick r:id="rId6"/>
              </a:rPr>
              <a:t>acebook.com/</a:t>
            </a:r>
            <a:r>
              <a:rPr lang="en-US" sz="1400" dirty="0" err="1" smtClean="0">
                <a:hlinkClick r:id="rId6"/>
              </a:rPr>
              <a:t>CareerSourceEscarosa</a:t>
            </a:r>
            <a:endParaRPr lang="en-US" sz="1400" dirty="0" smtClean="0"/>
          </a:p>
          <a:p>
            <a:pPr algn="ctr"/>
            <a:endParaRPr lang="en-US" dirty="0"/>
          </a:p>
        </p:txBody>
      </p:sp>
      <p:sp>
        <p:nvSpPr>
          <p:cNvPr id="6" name="TextBox 5"/>
          <p:cNvSpPr txBox="1"/>
          <p:nvPr/>
        </p:nvSpPr>
        <p:spPr>
          <a:xfrm>
            <a:off x="5572125" y="4745503"/>
            <a:ext cx="2895600" cy="307777"/>
          </a:xfrm>
          <a:prstGeom prst="rect">
            <a:avLst/>
          </a:prstGeom>
          <a:noFill/>
        </p:spPr>
        <p:txBody>
          <a:bodyPr wrap="square" rtlCol="0">
            <a:spAutoFit/>
          </a:bodyPr>
          <a:lstStyle/>
          <a:p>
            <a:r>
              <a:rPr lang="en-US" sz="1400" dirty="0" smtClean="0">
                <a:hlinkClick r:id="rId7"/>
              </a:rPr>
              <a:t>Twitter.com/</a:t>
            </a:r>
            <a:r>
              <a:rPr lang="en-US" sz="1400" dirty="0" err="1" smtClean="0">
                <a:hlinkClick r:id="rId7"/>
              </a:rPr>
              <a:t>CSEscarosa</a:t>
            </a:r>
            <a:r>
              <a:rPr lang="en-US" sz="1400" dirty="0" smtClean="0">
                <a:hlinkClick r:id="rId7"/>
              </a:rPr>
              <a:t> </a:t>
            </a:r>
            <a:endParaRPr lang="en-US" sz="1400" dirty="0"/>
          </a:p>
        </p:txBody>
      </p:sp>
    </p:spTree>
    <p:extLst>
      <p:ext uri="{BB962C8B-B14F-4D97-AF65-F5344CB8AC3E}">
        <p14:creationId xmlns:p14="http://schemas.microsoft.com/office/powerpoint/2010/main" val="3495210897"/>
      </p:ext>
    </p:extLst>
  </p:cSld>
  <p:clrMapOvr>
    <a:masterClrMapping/>
  </p:clrMapOvr>
  <p:transition spd="med">
    <p:fade thruBlk="1"/>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675" y="4917281"/>
            <a:ext cx="2600325" cy="1950244"/>
          </a:xfrm>
          <a:prstGeom prst="rect">
            <a:avLst/>
          </a:prstGeom>
        </p:spPr>
      </p:pic>
      <p:sp>
        <p:nvSpPr>
          <p:cNvPr id="2" name="TextBox 1"/>
          <p:cNvSpPr txBox="1"/>
          <p:nvPr/>
        </p:nvSpPr>
        <p:spPr>
          <a:xfrm>
            <a:off x="2209800" y="2667000"/>
            <a:ext cx="5029200" cy="707886"/>
          </a:xfrm>
          <a:prstGeom prst="rect">
            <a:avLst/>
          </a:prstGeom>
          <a:noFill/>
        </p:spPr>
        <p:txBody>
          <a:bodyPr wrap="square" rtlCol="0">
            <a:spAutoFit/>
          </a:bodyPr>
          <a:lstStyle/>
          <a:p>
            <a:pPr algn="ctr"/>
            <a:r>
              <a:rPr lang="en-US" sz="4000" b="1" dirty="0" smtClean="0">
                <a:solidFill>
                  <a:schemeClr val="accent6">
                    <a:lumMod val="75000"/>
                  </a:schemeClr>
                </a:solidFill>
                <a:latin typeface="+mj-lt"/>
              </a:rPr>
              <a:t>Thank You!</a:t>
            </a:r>
            <a:endParaRPr lang="en-US" sz="4000" b="1" dirty="0">
              <a:solidFill>
                <a:schemeClr val="accent6">
                  <a:lumMod val="75000"/>
                </a:schemeClr>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875" y="3962400"/>
            <a:ext cx="2305050" cy="876300"/>
          </a:xfrm>
          <a:prstGeom prst="rect">
            <a:avLst/>
          </a:prstGeom>
        </p:spPr>
      </p:pic>
    </p:spTree>
    <p:extLst>
      <p:ext uri="{BB962C8B-B14F-4D97-AF65-F5344CB8AC3E}">
        <p14:creationId xmlns:p14="http://schemas.microsoft.com/office/powerpoint/2010/main" val="1613182202"/>
      </p:ext>
    </p:extLst>
  </p:cSld>
  <p:clrMapOvr>
    <a:masterClrMapping/>
  </p:clrMapOvr>
  <p:transition spd="med">
    <p:fade thruBlk="1"/>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71600"/>
            <a:ext cx="4038600" cy="2585323"/>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TextBox 6"/>
          <p:cNvSpPr txBox="1"/>
          <p:nvPr/>
        </p:nvSpPr>
        <p:spPr>
          <a:xfrm>
            <a:off x="152400" y="1066800"/>
            <a:ext cx="7848600" cy="4237057"/>
          </a:xfrm>
          <a:prstGeom prst="rect">
            <a:avLst/>
          </a:prstGeom>
          <a:noFill/>
        </p:spPr>
        <p:txBody>
          <a:bodyPr wrap="square" rtlCol="0">
            <a:spAutoFit/>
          </a:bodyPr>
          <a:lstStyle/>
          <a:p>
            <a:r>
              <a:rPr lang="en-US" sz="2200" b="1" dirty="0" smtClean="0">
                <a:solidFill>
                  <a:schemeClr val="accent6">
                    <a:lumMod val="75000"/>
                  </a:schemeClr>
                </a:solidFill>
                <a:latin typeface="+mj-lt"/>
              </a:rPr>
              <a:t>Breakdown of One-Stop Center Visits:</a:t>
            </a:r>
          </a:p>
          <a:p>
            <a:endParaRPr lang="en-US" sz="1200" b="1" dirty="0" smtClean="0">
              <a:solidFill>
                <a:srgbClr val="000099"/>
              </a:solidFill>
              <a:latin typeface="+mj-lt"/>
            </a:endParaRPr>
          </a:p>
          <a:p>
            <a:pPr marL="342900" indent="-342900">
              <a:lnSpc>
                <a:spcPts val="2000"/>
              </a:lnSpc>
              <a:buFont typeface="Wingdings" panose="05000000000000000000" pitchFamily="2" charset="2"/>
              <a:buChar char="§"/>
            </a:pPr>
            <a:r>
              <a:rPr lang="en-US" sz="1900" b="1" dirty="0" smtClean="0">
                <a:solidFill>
                  <a:srgbClr val="0070C0"/>
                </a:solidFill>
                <a:latin typeface="+mj-lt"/>
              </a:rPr>
              <a:t>Resource Room Usage = 67,008</a:t>
            </a:r>
          </a:p>
          <a:p>
            <a:pPr marL="742950" lvl="1" indent="-285750">
              <a:lnSpc>
                <a:spcPts val="2000"/>
              </a:lnSpc>
              <a:buFont typeface="Wingdings" panose="05000000000000000000" pitchFamily="2" charset="2"/>
              <a:buChar char="§"/>
            </a:pPr>
            <a:r>
              <a:rPr lang="en-US" sz="1700" dirty="0" smtClean="0">
                <a:solidFill>
                  <a:schemeClr val="tx1">
                    <a:lumMod val="65000"/>
                    <a:lumOff val="35000"/>
                  </a:schemeClr>
                </a:solidFill>
                <a:latin typeface="+mj-lt"/>
              </a:rPr>
              <a:t>Pensacola One-Stop: 47,902</a:t>
            </a:r>
          </a:p>
          <a:p>
            <a:pPr marL="742950" lvl="1" indent="-285750">
              <a:lnSpc>
                <a:spcPts val="2000"/>
              </a:lnSpc>
              <a:buFont typeface="Wingdings" panose="05000000000000000000" pitchFamily="2" charset="2"/>
              <a:buChar char="§"/>
            </a:pPr>
            <a:r>
              <a:rPr lang="en-US" sz="1700" dirty="0" smtClean="0">
                <a:solidFill>
                  <a:schemeClr val="tx1">
                    <a:lumMod val="65000"/>
                    <a:lumOff val="35000"/>
                  </a:schemeClr>
                </a:solidFill>
                <a:latin typeface="+mj-lt"/>
              </a:rPr>
              <a:t>Milton One-Stop: 11,646 </a:t>
            </a:r>
            <a:endParaRPr lang="en-US" sz="1700" dirty="0">
              <a:solidFill>
                <a:schemeClr val="tx1">
                  <a:lumMod val="65000"/>
                  <a:lumOff val="35000"/>
                </a:schemeClr>
              </a:solidFill>
              <a:latin typeface="+mj-lt"/>
            </a:endParaRPr>
          </a:p>
          <a:p>
            <a:pPr marL="742950" lvl="1" indent="-285750">
              <a:lnSpc>
                <a:spcPts val="2000"/>
              </a:lnSpc>
              <a:buFont typeface="Wingdings" panose="05000000000000000000" pitchFamily="2" charset="2"/>
              <a:buChar char="§"/>
            </a:pPr>
            <a:r>
              <a:rPr lang="en-US" sz="1700" dirty="0" smtClean="0">
                <a:solidFill>
                  <a:schemeClr val="tx1">
                    <a:lumMod val="65000"/>
                    <a:lumOff val="35000"/>
                  </a:schemeClr>
                </a:solidFill>
                <a:latin typeface="+mj-lt"/>
              </a:rPr>
              <a:t>Century One-Stop: 7,460</a:t>
            </a:r>
          </a:p>
          <a:p>
            <a:pPr lvl="1">
              <a:lnSpc>
                <a:spcPts val="2000"/>
              </a:lnSpc>
            </a:pPr>
            <a:endParaRPr lang="en-US" b="1" dirty="0" smtClean="0">
              <a:solidFill>
                <a:srgbClr val="0070C0"/>
              </a:solidFill>
              <a:latin typeface="+mj-lt"/>
            </a:endParaRPr>
          </a:p>
          <a:p>
            <a:pPr marL="285750" indent="-285750">
              <a:lnSpc>
                <a:spcPts val="2000"/>
              </a:lnSpc>
              <a:buFont typeface="Wingdings" panose="05000000000000000000" pitchFamily="2" charset="2"/>
              <a:buChar char="§"/>
            </a:pPr>
            <a:r>
              <a:rPr lang="en-US" sz="1900" b="1" dirty="0" smtClean="0">
                <a:solidFill>
                  <a:srgbClr val="0070C0"/>
                </a:solidFill>
                <a:latin typeface="+mj-lt"/>
              </a:rPr>
              <a:t>Welfare Transition Program = 18,708</a:t>
            </a:r>
          </a:p>
          <a:p>
            <a:pPr>
              <a:lnSpc>
                <a:spcPts val="2000"/>
              </a:lnSpc>
            </a:pPr>
            <a:endParaRPr lang="en-US" b="1" dirty="0" smtClean="0">
              <a:solidFill>
                <a:srgbClr val="000099"/>
              </a:solidFill>
              <a:latin typeface="+mj-lt"/>
            </a:endParaRPr>
          </a:p>
          <a:p>
            <a:pPr marL="285750" indent="-285750">
              <a:lnSpc>
                <a:spcPts val="2000"/>
              </a:lnSpc>
              <a:buFont typeface="Wingdings" panose="05000000000000000000" pitchFamily="2" charset="2"/>
              <a:buChar char="§"/>
            </a:pPr>
            <a:r>
              <a:rPr lang="en-US" sz="1900" b="1" dirty="0" smtClean="0">
                <a:solidFill>
                  <a:srgbClr val="0070C0"/>
                </a:solidFill>
                <a:latin typeface="+mj-lt"/>
              </a:rPr>
              <a:t>Re-Employment Assistance Claimants = 11,962</a:t>
            </a:r>
            <a:endParaRPr lang="en-US" b="1" dirty="0" smtClean="0">
              <a:solidFill>
                <a:srgbClr val="000099"/>
              </a:solidFill>
              <a:latin typeface="+mj-lt"/>
            </a:endParaRPr>
          </a:p>
          <a:p>
            <a:endParaRPr lang="en-US" sz="2200" b="1" dirty="0" smtClean="0">
              <a:solidFill>
                <a:srgbClr val="000099"/>
              </a:solidFill>
              <a:latin typeface="+mj-lt"/>
            </a:endParaRPr>
          </a:p>
          <a:p>
            <a:endParaRPr lang="en-US" dirty="0" smtClean="0">
              <a:solidFill>
                <a:srgbClr val="000099"/>
              </a:solidFill>
              <a:latin typeface="+mj-lt"/>
            </a:endParaRPr>
          </a:p>
          <a:p>
            <a:endParaRPr lang="en-US" dirty="0" smtClean="0">
              <a:solidFill>
                <a:srgbClr val="000099"/>
              </a:solidFill>
              <a:latin typeface="+mj-lt"/>
            </a:endParaRPr>
          </a:p>
          <a:p>
            <a:endParaRPr lang="en-US" sz="2200" b="1" dirty="0" smtClean="0">
              <a:solidFill>
                <a:srgbClr val="000099"/>
              </a:solidFill>
              <a:latin typeface="+mj-lt"/>
            </a:endParaRPr>
          </a:p>
          <a:p>
            <a:r>
              <a:rPr lang="en-US" sz="2200" b="1" dirty="0" smtClean="0">
                <a:solidFill>
                  <a:srgbClr val="000099"/>
                </a:solidFill>
                <a:latin typeface="+mj-lt"/>
              </a:rPr>
              <a:t> </a:t>
            </a:r>
            <a:endParaRPr lang="en-US" sz="2200" b="1" dirty="0">
              <a:solidFill>
                <a:srgbClr val="000099"/>
              </a:solidFill>
              <a:latin typeface="+mj-lt"/>
            </a:endParaRPr>
          </a:p>
        </p:txBody>
      </p:sp>
      <p:sp>
        <p:nvSpPr>
          <p:cNvPr id="12" name="TextBox 11"/>
          <p:cNvSpPr txBox="1"/>
          <p:nvPr/>
        </p:nvSpPr>
        <p:spPr>
          <a:xfrm>
            <a:off x="180975" y="4100749"/>
            <a:ext cx="7239000" cy="1549142"/>
          </a:xfrm>
          <a:prstGeom prst="rect">
            <a:avLst/>
          </a:prstGeom>
          <a:noFill/>
        </p:spPr>
        <p:txBody>
          <a:bodyPr wrap="square" rtlCol="0">
            <a:spAutoFit/>
          </a:bodyPr>
          <a:lstStyle/>
          <a:p>
            <a:pPr>
              <a:lnSpc>
                <a:spcPts val="2640"/>
              </a:lnSpc>
            </a:pPr>
            <a:endParaRPr lang="en-US" sz="1200" b="1" dirty="0" smtClean="0">
              <a:solidFill>
                <a:srgbClr val="0070C0"/>
              </a:solidFill>
              <a:latin typeface="+mn-lt"/>
            </a:endParaRPr>
          </a:p>
          <a:p>
            <a:pPr marL="285750" indent="-285750">
              <a:lnSpc>
                <a:spcPct val="150000"/>
              </a:lnSpc>
              <a:buFont typeface="Wingdings" panose="05000000000000000000" pitchFamily="2" charset="2"/>
              <a:buChar char="§"/>
            </a:pPr>
            <a:r>
              <a:rPr lang="en-US" sz="1900" b="1" dirty="0" smtClean="0">
                <a:solidFill>
                  <a:srgbClr val="0070C0"/>
                </a:solidFill>
                <a:latin typeface="+mn-lt"/>
              </a:rPr>
              <a:t>New EFM Registrants = 8,262</a:t>
            </a:r>
          </a:p>
          <a:p>
            <a:pPr marL="285750" indent="-285750">
              <a:lnSpc>
                <a:spcPct val="150000"/>
              </a:lnSpc>
              <a:buFont typeface="Wingdings" panose="05000000000000000000" pitchFamily="2" charset="2"/>
              <a:buChar char="§"/>
            </a:pPr>
            <a:r>
              <a:rPr lang="en-US" sz="1900" b="1" dirty="0" smtClean="0">
                <a:solidFill>
                  <a:srgbClr val="0070C0"/>
                </a:solidFill>
                <a:latin typeface="+mn-lt"/>
              </a:rPr>
              <a:t>More than </a:t>
            </a:r>
            <a:r>
              <a:rPr lang="en-US" sz="1900" b="1" u="sng" dirty="0" smtClean="0">
                <a:solidFill>
                  <a:srgbClr val="0070C0"/>
                </a:solidFill>
                <a:latin typeface="+mn-lt"/>
              </a:rPr>
              <a:t>440,000</a:t>
            </a:r>
            <a:r>
              <a:rPr lang="en-US" sz="1900" b="1" dirty="0" smtClean="0">
                <a:solidFill>
                  <a:srgbClr val="0070C0"/>
                </a:solidFill>
                <a:latin typeface="+mn-lt"/>
              </a:rPr>
              <a:t> job seeker </a:t>
            </a:r>
            <a:r>
              <a:rPr lang="en-US" sz="1900" b="1" dirty="0">
                <a:solidFill>
                  <a:srgbClr val="0070C0"/>
                </a:solidFill>
                <a:latin typeface="+mn-lt"/>
              </a:rPr>
              <a:t>S</a:t>
            </a:r>
            <a:r>
              <a:rPr lang="en-US" sz="1900" b="1" dirty="0" smtClean="0">
                <a:solidFill>
                  <a:srgbClr val="0070C0"/>
                </a:solidFill>
                <a:latin typeface="+mn-lt"/>
              </a:rPr>
              <a:t>ervices recorded</a:t>
            </a:r>
          </a:p>
          <a:p>
            <a:r>
              <a:rPr lang="en-US" sz="1600" b="1" i="1" dirty="0" smtClean="0">
                <a:solidFill>
                  <a:srgbClr val="0070C0"/>
                </a:solidFill>
                <a:latin typeface="+mn-lt"/>
              </a:rPr>
              <a:t>     (Job referrals, workshops, orientations, use of Resource Rooms, etc.) </a:t>
            </a:r>
          </a:p>
        </p:txBody>
      </p:sp>
      <p:sp>
        <p:nvSpPr>
          <p:cNvPr id="13" name="TextBox 12"/>
          <p:cNvSpPr txBox="1"/>
          <p:nvPr/>
        </p:nvSpPr>
        <p:spPr>
          <a:xfrm>
            <a:off x="180975" y="4070806"/>
            <a:ext cx="3810000" cy="430887"/>
          </a:xfrm>
          <a:prstGeom prst="rect">
            <a:avLst/>
          </a:prstGeom>
          <a:noFill/>
        </p:spPr>
        <p:txBody>
          <a:bodyPr wrap="square" rtlCol="0">
            <a:spAutoFit/>
          </a:bodyPr>
          <a:lstStyle/>
          <a:p>
            <a:r>
              <a:rPr lang="en-US" sz="2200" b="1" dirty="0" smtClean="0">
                <a:solidFill>
                  <a:schemeClr val="accent6">
                    <a:lumMod val="75000"/>
                  </a:schemeClr>
                </a:solidFill>
                <a:latin typeface="+mj-lt"/>
              </a:rPr>
              <a:t>Florida EFM Users:</a:t>
            </a:r>
            <a:endParaRPr lang="en-US" sz="2200" dirty="0">
              <a:solidFill>
                <a:schemeClr val="accent6">
                  <a:lumMod val="75000"/>
                </a:schemeClr>
              </a:solidFill>
              <a:latin typeface="+mj-lt"/>
            </a:endParaRPr>
          </a:p>
        </p:txBody>
      </p:sp>
      <p:sp>
        <p:nvSpPr>
          <p:cNvPr id="9" name="TextBox 8"/>
          <p:cNvSpPr txBox="1"/>
          <p:nvPr/>
        </p:nvSpPr>
        <p:spPr>
          <a:xfrm>
            <a:off x="228600" y="6257421"/>
            <a:ext cx="4724400" cy="292388"/>
          </a:xfrm>
          <a:prstGeom prst="rect">
            <a:avLst/>
          </a:prstGeom>
          <a:noFill/>
        </p:spPr>
        <p:txBody>
          <a:bodyPr wrap="square" rtlCol="0">
            <a:spAutoFit/>
          </a:bodyPr>
          <a:lstStyle/>
          <a:p>
            <a:r>
              <a:rPr lang="en-US" sz="1300" b="1" i="1" dirty="0" smtClean="0">
                <a:solidFill>
                  <a:schemeClr val="tx1">
                    <a:lumMod val="65000"/>
                    <a:lumOff val="35000"/>
                  </a:schemeClr>
                </a:solidFill>
                <a:latin typeface="+mj-lt"/>
              </a:rPr>
              <a:t>*Source: DEO Monthly Management Report</a:t>
            </a:r>
          </a:p>
        </p:txBody>
      </p:sp>
      <p:sp>
        <p:nvSpPr>
          <p:cNvPr id="10" name="Title 9"/>
          <p:cNvSpPr>
            <a:spLocks noGrp="1"/>
          </p:cNvSpPr>
          <p:nvPr>
            <p:ph type="title"/>
          </p:nvPr>
        </p:nvSpPr>
        <p:spPr>
          <a:xfrm>
            <a:off x="76199" y="28575"/>
            <a:ext cx="8991601" cy="809625"/>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Customers Served</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4" name="Picture 13"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362075"/>
            <a:ext cx="2362200" cy="3038912"/>
          </a:xfrm>
          <a:prstGeom prst="rect">
            <a:avLst/>
          </a:prstGeom>
        </p:spPr>
      </p:pic>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0676"/>
            <a:ext cx="4724400" cy="5186035"/>
          </a:xfrm>
          <a:prstGeom prst="rect">
            <a:avLst/>
          </a:prstGeom>
          <a:noFill/>
        </p:spPr>
        <p:txBody>
          <a:bodyPr wrap="square" rtlCol="0">
            <a:spAutoFit/>
          </a:bodyPr>
          <a:lstStyle/>
          <a:p>
            <a:r>
              <a:rPr lang="en-US" b="1" dirty="0" smtClean="0">
                <a:solidFill>
                  <a:schemeClr val="accent6">
                    <a:lumMod val="75000"/>
                  </a:schemeClr>
                </a:solidFill>
                <a:latin typeface="+mj-lt"/>
              </a:rPr>
              <a:t>Gender: </a:t>
            </a:r>
          </a:p>
          <a:p>
            <a:pPr marL="285750" indent="-285750">
              <a:buFont typeface="Wingdings" panose="05000000000000000000" pitchFamily="2" charset="2"/>
              <a:buChar char="§"/>
            </a:pPr>
            <a:r>
              <a:rPr lang="en-US" sz="1600" b="1" dirty="0" smtClean="0">
                <a:solidFill>
                  <a:srgbClr val="0070C0"/>
                </a:solidFill>
                <a:latin typeface="+mj-lt"/>
              </a:rPr>
              <a:t>52% - Female</a:t>
            </a:r>
          </a:p>
          <a:p>
            <a:pPr marL="285750" indent="-285750">
              <a:buFont typeface="Wingdings" panose="05000000000000000000" pitchFamily="2" charset="2"/>
              <a:buChar char="§"/>
            </a:pPr>
            <a:r>
              <a:rPr lang="en-US" sz="1600" b="1" dirty="0" smtClean="0">
                <a:solidFill>
                  <a:srgbClr val="0070C0"/>
                </a:solidFill>
                <a:latin typeface="+mj-lt"/>
              </a:rPr>
              <a:t>48% - Male</a:t>
            </a:r>
          </a:p>
          <a:p>
            <a:endParaRPr lang="en-US" sz="1700" b="1" dirty="0" smtClean="0">
              <a:solidFill>
                <a:srgbClr val="0070C0"/>
              </a:solidFill>
              <a:latin typeface="+mj-lt"/>
            </a:endParaRPr>
          </a:p>
          <a:p>
            <a:r>
              <a:rPr lang="en-US" b="1" dirty="0" smtClean="0">
                <a:solidFill>
                  <a:schemeClr val="accent6">
                    <a:lumMod val="75000"/>
                  </a:schemeClr>
                </a:solidFill>
                <a:latin typeface="+mj-lt"/>
              </a:rPr>
              <a:t>Age: </a:t>
            </a:r>
          </a:p>
          <a:p>
            <a:pPr marL="285750" indent="-285750">
              <a:buFont typeface="Wingdings" panose="05000000000000000000" pitchFamily="2" charset="2"/>
              <a:buChar char="§"/>
            </a:pPr>
            <a:r>
              <a:rPr lang="en-US" sz="1600" b="1" dirty="0" smtClean="0">
                <a:solidFill>
                  <a:srgbClr val="0070C0"/>
                </a:solidFill>
                <a:latin typeface="+mj-lt"/>
              </a:rPr>
              <a:t> 1% - Youth &lt; 18</a:t>
            </a:r>
          </a:p>
          <a:p>
            <a:pPr marL="285750" indent="-285750">
              <a:buFont typeface="Wingdings" panose="05000000000000000000" pitchFamily="2" charset="2"/>
              <a:buChar char="§"/>
            </a:pPr>
            <a:r>
              <a:rPr lang="en-US" sz="1600" b="1" dirty="0" smtClean="0">
                <a:solidFill>
                  <a:srgbClr val="0070C0"/>
                </a:solidFill>
                <a:latin typeface="+mj-lt"/>
              </a:rPr>
              <a:t> 63% - Age 18 - 44</a:t>
            </a:r>
          </a:p>
          <a:p>
            <a:pPr marL="285750" indent="-285750">
              <a:buFont typeface="Wingdings" panose="05000000000000000000" pitchFamily="2" charset="2"/>
              <a:buChar char="§"/>
            </a:pPr>
            <a:r>
              <a:rPr lang="en-US" sz="1600" b="1" dirty="0" smtClean="0">
                <a:solidFill>
                  <a:srgbClr val="0070C0"/>
                </a:solidFill>
                <a:latin typeface="+mj-lt"/>
              </a:rPr>
              <a:t> 20% - Age 45- 54</a:t>
            </a:r>
          </a:p>
          <a:p>
            <a:pPr marL="285750" indent="-285750">
              <a:buFont typeface="Wingdings" panose="05000000000000000000" pitchFamily="2" charset="2"/>
              <a:buChar char="§"/>
            </a:pPr>
            <a:r>
              <a:rPr lang="en-US" sz="1600" b="1" dirty="0" smtClean="0">
                <a:solidFill>
                  <a:srgbClr val="0070C0"/>
                </a:solidFill>
                <a:latin typeface="+mj-lt"/>
              </a:rPr>
              <a:t> 16% - Age 55 and up</a:t>
            </a:r>
          </a:p>
          <a:p>
            <a:pPr lvl="1">
              <a:buFont typeface="Arial" pitchFamily="34" charset="0"/>
              <a:buChar char="•"/>
            </a:pPr>
            <a:endParaRPr lang="en-US" sz="1700" b="1" dirty="0" smtClean="0">
              <a:solidFill>
                <a:srgbClr val="0070C0"/>
              </a:solidFill>
              <a:latin typeface="+mj-lt"/>
            </a:endParaRPr>
          </a:p>
          <a:p>
            <a:r>
              <a:rPr lang="en-US" b="1" dirty="0" smtClean="0">
                <a:solidFill>
                  <a:schemeClr val="accent6">
                    <a:lumMod val="75000"/>
                  </a:schemeClr>
                </a:solidFill>
                <a:latin typeface="+mj-lt"/>
              </a:rPr>
              <a:t>Disabled:</a:t>
            </a:r>
          </a:p>
          <a:p>
            <a:pPr marL="285750" indent="-285750">
              <a:buFont typeface="Wingdings" panose="05000000000000000000" pitchFamily="2" charset="2"/>
              <a:buChar char="§"/>
            </a:pPr>
            <a:r>
              <a:rPr lang="en-US" sz="1600" b="1" dirty="0" smtClean="0">
                <a:solidFill>
                  <a:srgbClr val="0070C0"/>
                </a:solidFill>
                <a:latin typeface="+mj-lt"/>
              </a:rPr>
              <a:t>5% of program participants</a:t>
            </a:r>
          </a:p>
          <a:p>
            <a:endParaRPr lang="en-US" sz="1700" b="1" dirty="0">
              <a:solidFill>
                <a:srgbClr val="0070C0"/>
              </a:solidFill>
              <a:latin typeface="+mj-lt"/>
            </a:endParaRPr>
          </a:p>
          <a:p>
            <a:r>
              <a:rPr lang="en-US" b="1" dirty="0" smtClean="0">
                <a:solidFill>
                  <a:schemeClr val="accent6">
                    <a:lumMod val="75000"/>
                  </a:schemeClr>
                </a:solidFill>
                <a:latin typeface="+mj-lt"/>
              </a:rPr>
              <a:t>Race/Ethnicity:</a:t>
            </a:r>
          </a:p>
          <a:p>
            <a:pPr marL="285750" indent="-285750">
              <a:buFont typeface="Wingdings" panose="05000000000000000000" pitchFamily="2" charset="2"/>
              <a:buChar char="§"/>
            </a:pPr>
            <a:r>
              <a:rPr lang="en-US" sz="1600" b="1" dirty="0" smtClean="0">
                <a:solidFill>
                  <a:srgbClr val="0070C0"/>
                </a:solidFill>
                <a:latin typeface="+mj-lt"/>
              </a:rPr>
              <a:t> 6% - Hispanic or Latino</a:t>
            </a:r>
          </a:p>
          <a:p>
            <a:pPr marL="285750" indent="-285750">
              <a:buFont typeface="Wingdings" panose="05000000000000000000" pitchFamily="2" charset="2"/>
              <a:buChar char="§"/>
            </a:pPr>
            <a:r>
              <a:rPr lang="en-US" sz="1600" b="1" dirty="0" smtClean="0">
                <a:solidFill>
                  <a:srgbClr val="0070C0"/>
                </a:solidFill>
                <a:latin typeface="+mj-lt"/>
              </a:rPr>
              <a:t> 2% - American Indian/Alaskan Native</a:t>
            </a:r>
          </a:p>
          <a:p>
            <a:pPr marL="285750" indent="-285750">
              <a:buFont typeface="Wingdings" panose="05000000000000000000" pitchFamily="2" charset="2"/>
              <a:buChar char="§"/>
            </a:pPr>
            <a:r>
              <a:rPr lang="en-US" sz="1600" b="1" dirty="0" smtClean="0">
                <a:solidFill>
                  <a:srgbClr val="0070C0"/>
                </a:solidFill>
                <a:latin typeface="+mj-lt"/>
              </a:rPr>
              <a:t> </a:t>
            </a:r>
            <a:r>
              <a:rPr lang="en-US" sz="1600" b="1" dirty="0">
                <a:solidFill>
                  <a:srgbClr val="0070C0"/>
                </a:solidFill>
                <a:latin typeface="+mj-lt"/>
              </a:rPr>
              <a:t>2</a:t>
            </a:r>
            <a:r>
              <a:rPr lang="en-US" sz="1600" b="1" dirty="0" smtClean="0">
                <a:solidFill>
                  <a:srgbClr val="0070C0"/>
                </a:solidFill>
                <a:latin typeface="+mj-lt"/>
              </a:rPr>
              <a:t>% - Asian</a:t>
            </a:r>
          </a:p>
          <a:p>
            <a:pPr marL="285750" indent="-285750">
              <a:buFont typeface="Wingdings" panose="05000000000000000000" pitchFamily="2" charset="2"/>
              <a:buChar char="§"/>
            </a:pPr>
            <a:r>
              <a:rPr lang="en-US" sz="1600" b="1" dirty="0" smtClean="0">
                <a:solidFill>
                  <a:srgbClr val="0070C0"/>
                </a:solidFill>
                <a:latin typeface="+mj-lt"/>
              </a:rPr>
              <a:t> 33% - Black/African American</a:t>
            </a:r>
          </a:p>
          <a:p>
            <a:pPr marL="285750" indent="-285750">
              <a:buFont typeface="Wingdings" panose="05000000000000000000" pitchFamily="2" charset="2"/>
              <a:buChar char="§"/>
            </a:pPr>
            <a:r>
              <a:rPr lang="en-US" sz="1600" b="1" dirty="0" smtClean="0">
                <a:solidFill>
                  <a:srgbClr val="0070C0"/>
                </a:solidFill>
                <a:latin typeface="+mj-lt"/>
              </a:rPr>
              <a:t> 1% - Hawaiian/Pacific Islander</a:t>
            </a:r>
          </a:p>
          <a:p>
            <a:pPr marL="285750" indent="-285750">
              <a:buFont typeface="Wingdings" panose="05000000000000000000" pitchFamily="2" charset="2"/>
              <a:buChar char="§"/>
            </a:pPr>
            <a:r>
              <a:rPr lang="en-US" sz="1600" b="1" dirty="0" smtClean="0">
                <a:solidFill>
                  <a:srgbClr val="0070C0"/>
                </a:solidFill>
                <a:latin typeface="+mj-lt"/>
              </a:rPr>
              <a:t> 58% - White/Caucasian</a:t>
            </a:r>
          </a:p>
        </p:txBody>
      </p:sp>
      <p:sp>
        <p:nvSpPr>
          <p:cNvPr id="7" name="TextBox 6"/>
          <p:cNvSpPr txBox="1"/>
          <p:nvPr/>
        </p:nvSpPr>
        <p:spPr>
          <a:xfrm>
            <a:off x="4448175" y="1520676"/>
            <a:ext cx="4695825" cy="4247317"/>
          </a:xfrm>
          <a:prstGeom prst="rect">
            <a:avLst/>
          </a:prstGeom>
          <a:noFill/>
        </p:spPr>
        <p:txBody>
          <a:bodyPr wrap="square" rtlCol="0">
            <a:spAutoFit/>
          </a:bodyPr>
          <a:lstStyle/>
          <a:p>
            <a:r>
              <a:rPr lang="en-US" b="1" dirty="0" smtClean="0">
                <a:solidFill>
                  <a:schemeClr val="accent6">
                    <a:lumMod val="75000"/>
                  </a:schemeClr>
                </a:solidFill>
                <a:latin typeface="+mj-lt"/>
              </a:rPr>
              <a:t>Education Level: </a:t>
            </a:r>
          </a:p>
          <a:p>
            <a:pPr marL="285750" indent="-285750">
              <a:buFont typeface="Wingdings" panose="05000000000000000000" pitchFamily="2" charset="2"/>
              <a:buChar char="§"/>
            </a:pPr>
            <a:r>
              <a:rPr lang="en-US" sz="1600" b="1" dirty="0" smtClean="0">
                <a:solidFill>
                  <a:srgbClr val="0070C0"/>
                </a:solidFill>
                <a:latin typeface="+mj-lt"/>
              </a:rPr>
              <a:t> </a:t>
            </a:r>
            <a:r>
              <a:rPr lang="en-US" sz="1600" b="1" dirty="0">
                <a:solidFill>
                  <a:srgbClr val="0070C0"/>
                </a:solidFill>
                <a:latin typeface="+mj-lt"/>
              </a:rPr>
              <a:t>9</a:t>
            </a:r>
            <a:r>
              <a:rPr lang="en-US" sz="1600" b="1" dirty="0" smtClean="0">
                <a:solidFill>
                  <a:srgbClr val="0070C0"/>
                </a:solidFill>
                <a:latin typeface="+mj-lt"/>
              </a:rPr>
              <a:t>% - Less than </a:t>
            </a:r>
            <a:r>
              <a:rPr lang="en-US" sz="1600" b="1" dirty="0">
                <a:solidFill>
                  <a:srgbClr val="0070C0"/>
                </a:solidFill>
                <a:latin typeface="+mj-lt"/>
              </a:rPr>
              <a:t>h</a:t>
            </a:r>
            <a:r>
              <a:rPr lang="en-US" sz="1600" b="1" dirty="0" smtClean="0">
                <a:solidFill>
                  <a:srgbClr val="0070C0"/>
                </a:solidFill>
                <a:latin typeface="+mj-lt"/>
              </a:rPr>
              <a:t>igh </a:t>
            </a:r>
            <a:r>
              <a:rPr lang="en-US" sz="1600" b="1" dirty="0">
                <a:solidFill>
                  <a:srgbClr val="0070C0"/>
                </a:solidFill>
                <a:latin typeface="+mj-lt"/>
              </a:rPr>
              <a:t>s</a:t>
            </a:r>
            <a:r>
              <a:rPr lang="en-US" sz="1600" b="1" dirty="0" smtClean="0">
                <a:solidFill>
                  <a:srgbClr val="0070C0"/>
                </a:solidFill>
                <a:latin typeface="+mj-lt"/>
              </a:rPr>
              <a:t>chool</a:t>
            </a:r>
          </a:p>
          <a:p>
            <a:pPr marL="285750" indent="-285750">
              <a:buFont typeface="Wingdings" panose="05000000000000000000" pitchFamily="2" charset="2"/>
              <a:buChar char="§"/>
            </a:pPr>
            <a:r>
              <a:rPr lang="en-US" sz="1600" b="1" dirty="0" smtClean="0">
                <a:solidFill>
                  <a:srgbClr val="0070C0"/>
                </a:solidFill>
                <a:latin typeface="+mj-lt"/>
              </a:rPr>
              <a:t> 42% - High School Graduate or Equivalent</a:t>
            </a:r>
          </a:p>
          <a:p>
            <a:pPr marL="285750" indent="-285750">
              <a:buFont typeface="Wingdings" panose="05000000000000000000" pitchFamily="2" charset="2"/>
              <a:buChar char="§"/>
            </a:pPr>
            <a:r>
              <a:rPr lang="en-US" sz="1600" b="1" dirty="0" smtClean="0">
                <a:solidFill>
                  <a:srgbClr val="0070C0"/>
                </a:solidFill>
                <a:latin typeface="+mj-lt"/>
              </a:rPr>
              <a:t> 19% - Some College or Technical </a:t>
            </a:r>
            <a:r>
              <a:rPr lang="en-US" sz="1600" b="1" dirty="0">
                <a:solidFill>
                  <a:srgbClr val="0070C0"/>
                </a:solidFill>
                <a:latin typeface="+mj-lt"/>
              </a:rPr>
              <a:t>E</a:t>
            </a:r>
            <a:r>
              <a:rPr lang="en-US" sz="1600" b="1" dirty="0" smtClean="0">
                <a:solidFill>
                  <a:srgbClr val="0070C0"/>
                </a:solidFill>
                <a:latin typeface="+mj-lt"/>
              </a:rPr>
              <a:t>ducation</a:t>
            </a:r>
          </a:p>
          <a:p>
            <a:pPr marL="285750" indent="-285750">
              <a:buFont typeface="Wingdings" panose="05000000000000000000" pitchFamily="2" charset="2"/>
              <a:buChar char="§"/>
            </a:pPr>
            <a:r>
              <a:rPr lang="en-US" sz="1600" b="1" dirty="0" smtClean="0">
                <a:solidFill>
                  <a:srgbClr val="0070C0"/>
                </a:solidFill>
                <a:latin typeface="+mj-lt"/>
              </a:rPr>
              <a:t> 4% - Vocational Diploma/Certification</a:t>
            </a:r>
          </a:p>
          <a:p>
            <a:pPr marL="285750" indent="-285750">
              <a:buFont typeface="Wingdings" panose="05000000000000000000" pitchFamily="2" charset="2"/>
              <a:buChar char="§"/>
            </a:pPr>
            <a:r>
              <a:rPr lang="en-US" sz="1600" b="1" dirty="0" smtClean="0">
                <a:solidFill>
                  <a:srgbClr val="0070C0"/>
                </a:solidFill>
                <a:latin typeface="+mj-lt"/>
              </a:rPr>
              <a:t> </a:t>
            </a:r>
            <a:r>
              <a:rPr lang="en-US" sz="1600" b="1" dirty="0">
                <a:solidFill>
                  <a:srgbClr val="0070C0"/>
                </a:solidFill>
                <a:latin typeface="+mj-lt"/>
              </a:rPr>
              <a:t>9</a:t>
            </a:r>
            <a:r>
              <a:rPr lang="en-US" sz="1600" b="1" dirty="0" smtClean="0">
                <a:solidFill>
                  <a:srgbClr val="0070C0"/>
                </a:solidFill>
                <a:latin typeface="+mj-lt"/>
              </a:rPr>
              <a:t>% - Associate’s Degree</a:t>
            </a:r>
          </a:p>
          <a:p>
            <a:pPr marL="285750" indent="-285750">
              <a:buFont typeface="Wingdings" panose="05000000000000000000" pitchFamily="2" charset="2"/>
              <a:buChar char="§"/>
            </a:pPr>
            <a:r>
              <a:rPr lang="en-US" sz="1600" b="1" dirty="0" smtClean="0">
                <a:solidFill>
                  <a:srgbClr val="0070C0"/>
                </a:solidFill>
                <a:latin typeface="+mj-lt"/>
              </a:rPr>
              <a:t> 10% - Bachelor’s Degree</a:t>
            </a:r>
          </a:p>
          <a:p>
            <a:pPr marL="285750" indent="-285750">
              <a:buFont typeface="Wingdings" panose="05000000000000000000" pitchFamily="2" charset="2"/>
              <a:buChar char="§"/>
            </a:pPr>
            <a:r>
              <a:rPr lang="en-US" sz="1600" b="1" dirty="0" smtClean="0">
                <a:solidFill>
                  <a:srgbClr val="0070C0"/>
                </a:solidFill>
                <a:latin typeface="+mj-lt"/>
              </a:rPr>
              <a:t> 3% - Beyond Bachelor’s Degree</a:t>
            </a:r>
          </a:p>
          <a:p>
            <a:pPr lvl="1"/>
            <a:endParaRPr lang="en-US" dirty="0" smtClean="0">
              <a:solidFill>
                <a:srgbClr val="0070C0"/>
              </a:solidFill>
            </a:endParaRPr>
          </a:p>
          <a:p>
            <a:r>
              <a:rPr lang="en-US" b="1" dirty="0" smtClean="0">
                <a:solidFill>
                  <a:schemeClr val="accent6">
                    <a:lumMod val="75000"/>
                  </a:schemeClr>
                </a:solidFill>
                <a:latin typeface="+mj-lt"/>
              </a:rPr>
              <a:t>Employment Status: </a:t>
            </a:r>
          </a:p>
          <a:p>
            <a:pPr marL="285750" indent="-285750">
              <a:buFont typeface="Wingdings" panose="05000000000000000000" pitchFamily="2" charset="2"/>
              <a:buChar char="§"/>
            </a:pPr>
            <a:r>
              <a:rPr lang="en-US" sz="1600" b="1" dirty="0" smtClean="0">
                <a:solidFill>
                  <a:srgbClr val="0070C0"/>
                </a:solidFill>
                <a:latin typeface="+mj-lt"/>
              </a:rPr>
              <a:t> 26% - Employed/Working</a:t>
            </a:r>
          </a:p>
          <a:p>
            <a:pPr marL="285750" indent="-285750">
              <a:buFont typeface="Wingdings" panose="05000000000000000000" pitchFamily="2" charset="2"/>
              <a:buChar char="§"/>
            </a:pPr>
            <a:r>
              <a:rPr lang="en-US" sz="1600" b="1" dirty="0" smtClean="0">
                <a:solidFill>
                  <a:srgbClr val="0070C0"/>
                </a:solidFill>
                <a:latin typeface="+mj-lt"/>
              </a:rPr>
              <a:t> 74% - Unemployed/Not Working</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a:p>
            <a:endParaRPr lang="en-US" dirty="0"/>
          </a:p>
        </p:txBody>
      </p:sp>
      <p:sp>
        <p:nvSpPr>
          <p:cNvPr id="8" name="TextBox 7"/>
          <p:cNvSpPr txBox="1"/>
          <p:nvPr/>
        </p:nvSpPr>
        <p:spPr>
          <a:xfrm>
            <a:off x="-76200" y="914400"/>
            <a:ext cx="9220200" cy="677108"/>
          </a:xfrm>
          <a:prstGeom prst="rect">
            <a:avLst/>
          </a:prstGeom>
          <a:noFill/>
        </p:spPr>
        <p:txBody>
          <a:bodyPr wrap="square" rtlCol="0">
            <a:spAutoFit/>
          </a:bodyPr>
          <a:lstStyle/>
          <a:p>
            <a:pPr algn="ctr"/>
            <a:r>
              <a:rPr lang="en-US" sz="2000" b="1" dirty="0" smtClean="0">
                <a:solidFill>
                  <a:schemeClr val="accent6">
                    <a:lumMod val="75000"/>
                  </a:schemeClr>
                </a:solidFill>
                <a:latin typeface="+mj-lt"/>
              </a:rPr>
              <a:t>Total Registered Participants = </a:t>
            </a:r>
            <a:r>
              <a:rPr lang="en-US" sz="2000" b="1" u="sng" dirty="0" smtClean="0">
                <a:solidFill>
                  <a:schemeClr val="accent6">
                    <a:lumMod val="75000"/>
                  </a:schemeClr>
                </a:solidFill>
                <a:latin typeface="+mj-lt"/>
              </a:rPr>
              <a:t>37,026</a:t>
            </a:r>
          </a:p>
          <a:p>
            <a:pPr algn="ctr"/>
            <a:endParaRPr lang="en-US" dirty="0">
              <a:solidFill>
                <a:schemeClr val="accent6">
                  <a:lumMod val="75000"/>
                </a:schemeClr>
              </a:solidFill>
            </a:endParaRPr>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
        <p:nvSpPr>
          <p:cNvPr id="10" name="Title 9"/>
          <p:cNvSpPr>
            <a:spLocks noGrp="1"/>
          </p:cNvSpPr>
          <p:nvPr>
            <p:ph type="title"/>
          </p:nvPr>
        </p:nvSpPr>
        <p:spPr>
          <a:xfrm>
            <a:off x="76200" y="76200"/>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RWB1 Demographics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71600"/>
            <a:ext cx="4038600" cy="2585323"/>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TextBox 6"/>
          <p:cNvSpPr txBox="1"/>
          <p:nvPr/>
        </p:nvSpPr>
        <p:spPr>
          <a:xfrm>
            <a:off x="304800" y="1066800"/>
            <a:ext cx="8305800" cy="3711272"/>
          </a:xfrm>
          <a:prstGeom prst="rect">
            <a:avLst/>
          </a:prstGeom>
          <a:noFill/>
        </p:spPr>
        <p:txBody>
          <a:bodyPr wrap="square" rtlCol="0">
            <a:spAutoFit/>
          </a:bodyPr>
          <a:lstStyle/>
          <a:p>
            <a:r>
              <a:rPr lang="en-US" sz="2200" b="1" dirty="0" smtClean="0">
                <a:solidFill>
                  <a:schemeClr val="accent6">
                    <a:lumMod val="75000"/>
                  </a:schemeClr>
                </a:solidFill>
                <a:latin typeface="+mj-lt"/>
              </a:rPr>
              <a:t>Employ Florida Marketplace Users = </a:t>
            </a:r>
            <a:r>
              <a:rPr lang="en-US" sz="2200" b="1" u="sng" dirty="0" smtClean="0">
                <a:solidFill>
                  <a:schemeClr val="accent6">
                    <a:lumMod val="75000"/>
                  </a:schemeClr>
                </a:solidFill>
                <a:latin typeface="+mj-lt"/>
              </a:rPr>
              <a:t>33,800</a:t>
            </a:r>
          </a:p>
          <a:p>
            <a:pPr marL="285750" indent="-285750">
              <a:lnSpc>
                <a:spcPct val="150000"/>
              </a:lnSpc>
              <a:buFont typeface="Wingdings" panose="05000000000000000000" pitchFamily="2" charset="2"/>
              <a:buChar char="§"/>
            </a:pPr>
            <a:r>
              <a:rPr lang="en-US" sz="1700" b="1" dirty="0" smtClean="0">
                <a:solidFill>
                  <a:srgbClr val="0070C0"/>
                </a:solidFill>
                <a:latin typeface="+mj-lt"/>
              </a:rPr>
              <a:t>8,262 New EFM registrants in 13-14 program year</a:t>
            </a:r>
          </a:p>
          <a:p>
            <a:pPr marL="285750" indent="-285750">
              <a:lnSpc>
                <a:spcPct val="150000"/>
              </a:lnSpc>
              <a:buFont typeface="Wingdings" panose="05000000000000000000" pitchFamily="2" charset="2"/>
              <a:buChar char="§"/>
            </a:pPr>
            <a:r>
              <a:rPr lang="en-US" sz="1700" b="1" dirty="0" smtClean="0">
                <a:solidFill>
                  <a:srgbClr val="0070C0"/>
                </a:solidFill>
                <a:latin typeface="+mj-lt"/>
              </a:rPr>
              <a:t>6,073 Wagner-</a:t>
            </a:r>
            <a:r>
              <a:rPr lang="en-US" sz="1700" b="1" dirty="0" err="1" smtClean="0">
                <a:solidFill>
                  <a:srgbClr val="0070C0"/>
                </a:solidFill>
                <a:latin typeface="+mj-lt"/>
              </a:rPr>
              <a:t>Peyser</a:t>
            </a:r>
            <a:r>
              <a:rPr lang="en-US" sz="1700" b="1" dirty="0" smtClean="0">
                <a:solidFill>
                  <a:srgbClr val="0070C0"/>
                </a:solidFill>
                <a:latin typeface="+mj-lt"/>
              </a:rPr>
              <a:t> Registrants entered employment</a:t>
            </a:r>
          </a:p>
          <a:p>
            <a:pPr marL="285750" indent="-285750">
              <a:lnSpc>
                <a:spcPct val="150000"/>
              </a:lnSpc>
              <a:buFont typeface="Wingdings" panose="05000000000000000000" pitchFamily="2" charset="2"/>
              <a:buChar char="§"/>
            </a:pPr>
            <a:r>
              <a:rPr lang="en-US" sz="1700" b="1" dirty="0" smtClean="0">
                <a:solidFill>
                  <a:srgbClr val="0070C0"/>
                </a:solidFill>
                <a:latin typeface="+mj-lt"/>
              </a:rPr>
              <a:t>Average wage for program participants = $11.79/hour</a:t>
            </a:r>
          </a:p>
          <a:p>
            <a:pPr>
              <a:lnSpc>
                <a:spcPts val="2000"/>
              </a:lnSpc>
            </a:pPr>
            <a:endParaRPr lang="en-US" dirty="0" smtClean="0">
              <a:solidFill>
                <a:srgbClr val="000099"/>
              </a:solidFill>
              <a:latin typeface="+mj-lt"/>
            </a:endParaRPr>
          </a:p>
          <a:p>
            <a:pPr>
              <a:buFont typeface="Arial" pitchFamily="34" charset="0"/>
              <a:buChar char="•"/>
            </a:pPr>
            <a:endParaRPr lang="en-US" dirty="0" smtClean="0">
              <a:solidFill>
                <a:srgbClr val="000099"/>
              </a:solidFill>
              <a:latin typeface="+mj-lt"/>
            </a:endParaRPr>
          </a:p>
          <a:p>
            <a:endParaRPr lang="en-US" sz="2200" b="1" dirty="0" smtClean="0">
              <a:solidFill>
                <a:srgbClr val="000099"/>
              </a:solidFill>
              <a:latin typeface="+mj-lt"/>
            </a:endParaRPr>
          </a:p>
          <a:p>
            <a:endParaRPr lang="en-US" dirty="0" smtClean="0">
              <a:solidFill>
                <a:srgbClr val="000099"/>
              </a:solidFill>
              <a:latin typeface="+mj-lt"/>
            </a:endParaRPr>
          </a:p>
          <a:p>
            <a:endParaRPr lang="en-US" dirty="0" smtClean="0">
              <a:solidFill>
                <a:srgbClr val="000099"/>
              </a:solidFill>
              <a:latin typeface="+mj-lt"/>
            </a:endParaRPr>
          </a:p>
          <a:p>
            <a:endParaRPr lang="en-US" sz="2200" b="1" dirty="0" smtClean="0">
              <a:solidFill>
                <a:srgbClr val="000099"/>
              </a:solidFill>
              <a:latin typeface="+mj-lt"/>
            </a:endParaRPr>
          </a:p>
          <a:p>
            <a:r>
              <a:rPr lang="en-US" sz="2200" b="1" dirty="0" smtClean="0">
                <a:solidFill>
                  <a:srgbClr val="000099"/>
                </a:solidFill>
                <a:latin typeface="+mj-lt"/>
              </a:rPr>
              <a:t> </a:t>
            </a:r>
            <a:endParaRPr lang="en-US" sz="2200" b="1" dirty="0">
              <a:solidFill>
                <a:srgbClr val="000099"/>
              </a:solidFill>
              <a:latin typeface="+mj-lt"/>
            </a:endParaRPr>
          </a:p>
        </p:txBody>
      </p:sp>
      <p:sp>
        <p:nvSpPr>
          <p:cNvPr id="12" name="TextBox 11"/>
          <p:cNvSpPr txBox="1"/>
          <p:nvPr/>
        </p:nvSpPr>
        <p:spPr>
          <a:xfrm>
            <a:off x="409575" y="3386254"/>
            <a:ext cx="8305800" cy="2323713"/>
          </a:xfrm>
          <a:prstGeom prst="rect">
            <a:avLst/>
          </a:prstGeom>
          <a:noFill/>
        </p:spPr>
        <p:txBody>
          <a:bodyPr wrap="square" numCol="2" rtlCol="0">
            <a:spAutoFit/>
          </a:bodyPr>
          <a:lstStyle/>
          <a:p>
            <a:pPr>
              <a:lnSpc>
                <a:spcPts val="2900"/>
              </a:lnSpc>
            </a:pPr>
            <a:r>
              <a:rPr lang="en-US" sz="1600" b="1" u="sng" dirty="0" smtClean="0">
                <a:solidFill>
                  <a:srgbClr val="0070C0"/>
                </a:solidFill>
                <a:latin typeface="+mj-lt"/>
              </a:rPr>
              <a:t>Customer Support</a:t>
            </a:r>
            <a:endParaRPr lang="en-US" sz="1600" b="1" u="sng" dirty="0" smtClean="0">
              <a:solidFill>
                <a:schemeClr val="tx1">
                  <a:lumMod val="65000"/>
                  <a:lumOff val="35000"/>
                </a:schemeClr>
              </a:solidFill>
              <a:latin typeface="+mj-lt"/>
            </a:endParaRPr>
          </a:p>
          <a:p>
            <a:pPr marL="285750" indent="-285750">
              <a:lnSpc>
                <a:spcPts val="2900"/>
              </a:lnSpc>
              <a:buFont typeface="Wingdings" panose="05000000000000000000" pitchFamily="2" charset="2"/>
              <a:buChar char="§"/>
            </a:pPr>
            <a:r>
              <a:rPr lang="en-US" sz="1400" b="1" dirty="0" smtClean="0">
                <a:solidFill>
                  <a:schemeClr val="tx1">
                    <a:lumMod val="65000"/>
                    <a:lumOff val="35000"/>
                  </a:schemeClr>
                </a:solidFill>
                <a:latin typeface="+mj-lt"/>
              </a:rPr>
              <a:t> EFM registration assistance</a:t>
            </a:r>
          </a:p>
          <a:p>
            <a:pPr marL="285750" indent="-285750">
              <a:lnSpc>
                <a:spcPts val="2900"/>
              </a:lnSpc>
              <a:buFont typeface="Wingdings" panose="05000000000000000000" pitchFamily="2" charset="2"/>
              <a:buChar char="§"/>
            </a:pPr>
            <a:r>
              <a:rPr lang="en-US" sz="1400" b="1" dirty="0" smtClean="0">
                <a:solidFill>
                  <a:schemeClr val="tx1">
                    <a:lumMod val="65000"/>
                    <a:lumOff val="35000"/>
                  </a:schemeClr>
                </a:solidFill>
                <a:latin typeface="+mj-lt"/>
              </a:rPr>
              <a:t>EFM password re-sets</a:t>
            </a:r>
          </a:p>
          <a:p>
            <a:pPr marL="285750" indent="-285750">
              <a:lnSpc>
                <a:spcPts val="2900"/>
              </a:lnSpc>
              <a:buFont typeface="Wingdings" panose="05000000000000000000" pitchFamily="2" charset="2"/>
              <a:buChar char="§"/>
            </a:pPr>
            <a:r>
              <a:rPr lang="en-US" sz="1400" b="1" dirty="0" smtClean="0">
                <a:solidFill>
                  <a:schemeClr val="tx1">
                    <a:lumMod val="65000"/>
                    <a:lumOff val="35000"/>
                  </a:schemeClr>
                </a:solidFill>
                <a:latin typeface="+mj-lt"/>
              </a:rPr>
              <a:t>Scan </a:t>
            </a:r>
            <a:r>
              <a:rPr lang="en-US" sz="1400" b="1" dirty="0">
                <a:solidFill>
                  <a:schemeClr val="tx1">
                    <a:lumMod val="65000"/>
                    <a:lumOff val="35000"/>
                  </a:schemeClr>
                </a:solidFill>
                <a:latin typeface="+mj-lt"/>
              </a:rPr>
              <a:t>c</a:t>
            </a:r>
            <a:r>
              <a:rPr lang="en-US" sz="1400" b="1" dirty="0" smtClean="0">
                <a:solidFill>
                  <a:schemeClr val="tx1">
                    <a:lumMod val="65000"/>
                    <a:lumOff val="35000"/>
                  </a:schemeClr>
                </a:solidFill>
                <a:latin typeface="+mj-lt"/>
              </a:rPr>
              <a:t>ard distribution </a:t>
            </a:r>
          </a:p>
          <a:p>
            <a:pPr marL="285750" indent="-285750">
              <a:lnSpc>
                <a:spcPts val="2900"/>
              </a:lnSpc>
              <a:buFont typeface="Wingdings" panose="05000000000000000000" pitchFamily="2" charset="2"/>
              <a:buChar char="§"/>
            </a:pPr>
            <a:r>
              <a:rPr lang="en-US" sz="1400" b="1" dirty="0" smtClean="0">
                <a:solidFill>
                  <a:schemeClr val="tx1">
                    <a:lumMod val="65000"/>
                    <a:lumOff val="35000"/>
                  </a:schemeClr>
                </a:solidFill>
                <a:latin typeface="+mj-lt"/>
              </a:rPr>
              <a:t>Email inquiries</a:t>
            </a:r>
          </a:p>
          <a:p>
            <a:pPr>
              <a:lnSpc>
                <a:spcPts val="2900"/>
              </a:lnSpc>
            </a:pPr>
            <a:endParaRPr lang="en-US" sz="1700" b="1" dirty="0" smtClean="0">
              <a:solidFill>
                <a:schemeClr val="tx1">
                  <a:lumMod val="65000"/>
                  <a:lumOff val="35000"/>
                </a:schemeClr>
              </a:solidFill>
              <a:latin typeface="+mj-lt"/>
            </a:endParaRPr>
          </a:p>
          <a:p>
            <a:pPr>
              <a:lnSpc>
                <a:spcPts val="2900"/>
              </a:lnSpc>
            </a:pPr>
            <a:r>
              <a:rPr lang="en-US" sz="1600" b="1" u="sng" dirty="0" smtClean="0">
                <a:solidFill>
                  <a:srgbClr val="0070C0"/>
                </a:solidFill>
                <a:latin typeface="+mj-lt"/>
              </a:rPr>
              <a:t>Re-Employment Compensation Activities</a:t>
            </a:r>
            <a:endParaRPr lang="en-US" sz="1000" b="1" u="sng" dirty="0" smtClean="0">
              <a:solidFill>
                <a:srgbClr val="0070C0"/>
              </a:solidFill>
              <a:latin typeface="+mj-lt"/>
            </a:endParaRPr>
          </a:p>
          <a:p>
            <a:pPr marL="285750" indent="-285750">
              <a:buFont typeface="Wingdings" panose="05000000000000000000" pitchFamily="2" charset="2"/>
              <a:buChar char="§"/>
            </a:pPr>
            <a:r>
              <a:rPr lang="en-US" sz="1400" b="1" dirty="0" smtClean="0">
                <a:solidFill>
                  <a:schemeClr val="tx1">
                    <a:lumMod val="65000"/>
                    <a:lumOff val="35000"/>
                  </a:schemeClr>
                </a:solidFill>
                <a:latin typeface="+mj-lt"/>
              </a:rPr>
              <a:t>PREP (Priority Re-Employment Planning) Orientations and Assessments </a:t>
            </a:r>
          </a:p>
          <a:p>
            <a:pPr marL="285750" indent="-285750">
              <a:lnSpc>
                <a:spcPct val="200000"/>
              </a:lnSpc>
              <a:buFont typeface="Wingdings" panose="05000000000000000000" pitchFamily="2" charset="2"/>
              <a:buChar char="§"/>
            </a:pPr>
            <a:r>
              <a:rPr lang="en-US" sz="1400" b="1" dirty="0" smtClean="0">
                <a:solidFill>
                  <a:schemeClr val="tx1">
                    <a:lumMod val="65000"/>
                    <a:lumOff val="35000"/>
                  </a:schemeClr>
                </a:solidFill>
                <a:latin typeface="+mj-lt"/>
              </a:rPr>
              <a:t>Career/Job Search Counseling</a:t>
            </a:r>
            <a:endParaRPr lang="en-US" sz="1400" b="1" dirty="0">
              <a:solidFill>
                <a:schemeClr val="tx1">
                  <a:lumMod val="65000"/>
                  <a:lumOff val="35000"/>
                </a:schemeClr>
              </a:solidFill>
              <a:latin typeface="+mj-lt"/>
            </a:endParaRPr>
          </a:p>
        </p:txBody>
      </p:sp>
      <p:sp>
        <p:nvSpPr>
          <p:cNvPr id="13" name="TextBox 12"/>
          <p:cNvSpPr txBox="1"/>
          <p:nvPr/>
        </p:nvSpPr>
        <p:spPr>
          <a:xfrm>
            <a:off x="304800" y="2922436"/>
            <a:ext cx="8305800" cy="430887"/>
          </a:xfrm>
          <a:prstGeom prst="rect">
            <a:avLst/>
          </a:prstGeom>
          <a:noFill/>
        </p:spPr>
        <p:txBody>
          <a:bodyPr wrap="square" rtlCol="0">
            <a:spAutoFit/>
          </a:bodyPr>
          <a:lstStyle/>
          <a:p>
            <a:r>
              <a:rPr lang="en-US" sz="2200" b="1" dirty="0" smtClean="0">
                <a:solidFill>
                  <a:schemeClr val="accent6">
                    <a:lumMod val="75000"/>
                  </a:schemeClr>
                </a:solidFill>
                <a:latin typeface="+mj-lt"/>
              </a:rPr>
              <a:t>Wagner-</a:t>
            </a:r>
            <a:r>
              <a:rPr lang="en-US" sz="2200" b="1" dirty="0" err="1" smtClean="0">
                <a:solidFill>
                  <a:schemeClr val="accent6">
                    <a:lumMod val="75000"/>
                  </a:schemeClr>
                </a:solidFill>
                <a:latin typeface="+mj-lt"/>
              </a:rPr>
              <a:t>Peyser</a:t>
            </a:r>
            <a:r>
              <a:rPr lang="en-US" sz="2200" b="1" dirty="0" smtClean="0">
                <a:solidFill>
                  <a:schemeClr val="accent6">
                    <a:lumMod val="75000"/>
                  </a:schemeClr>
                </a:solidFill>
                <a:latin typeface="+mj-lt"/>
              </a:rPr>
              <a:t> Front-Line Staff Provide: </a:t>
            </a:r>
            <a:r>
              <a:rPr lang="en-US" b="1" i="1" dirty="0" smtClean="0">
                <a:solidFill>
                  <a:srgbClr val="0070C0"/>
                </a:solidFill>
                <a:latin typeface="+mj-lt"/>
              </a:rPr>
              <a:t>(Average of 200 customers per day)</a:t>
            </a:r>
            <a:endParaRPr lang="en-US" i="1" dirty="0">
              <a:solidFill>
                <a:srgbClr val="0070C0"/>
              </a:solidFill>
              <a:latin typeface="+mj-lt"/>
            </a:endParaRPr>
          </a:p>
        </p:txBody>
      </p:sp>
      <p:sp>
        <p:nvSpPr>
          <p:cNvPr id="8" name="TextBox 7"/>
          <p:cNvSpPr txBox="1"/>
          <p:nvPr/>
        </p:nvSpPr>
        <p:spPr>
          <a:xfrm>
            <a:off x="381000" y="6324600"/>
            <a:ext cx="4724400" cy="292388"/>
          </a:xfrm>
          <a:prstGeom prst="rect">
            <a:avLst/>
          </a:prstGeom>
          <a:noFill/>
        </p:spPr>
        <p:txBody>
          <a:bodyPr wrap="square" rtlCol="0">
            <a:spAutoFit/>
          </a:bodyPr>
          <a:lstStyle/>
          <a:p>
            <a:r>
              <a:rPr lang="en-US" sz="1300" b="1" i="1" dirty="0" smtClean="0">
                <a:solidFill>
                  <a:schemeClr val="tx1">
                    <a:lumMod val="65000"/>
                    <a:lumOff val="35000"/>
                  </a:schemeClr>
                </a:solidFill>
                <a:latin typeface="+mj-lt"/>
              </a:rPr>
              <a:t>*Source: DEO Monthly Management Report</a:t>
            </a:r>
          </a:p>
        </p:txBody>
      </p:sp>
      <p:sp>
        <p:nvSpPr>
          <p:cNvPr id="10" name="Title 9"/>
          <p:cNvSpPr>
            <a:spLocks noGrp="1"/>
          </p:cNvSpPr>
          <p:nvPr>
            <p:ph type="title"/>
          </p:nvPr>
        </p:nvSpPr>
        <p:spPr>
          <a:xfrm>
            <a:off x="76200" y="76200"/>
            <a:ext cx="8991600" cy="7620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Wagner </a:t>
            </a:r>
            <a:r>
              <a:rPr lang="en-US" sz="35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Peyser</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1" name="Picture 10"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Tree>
  </p:cSld>
  <p:clrMapOvr>
    <a:masterClrMapping/>
  </p:clrMapOvr>
  <p:transition spd="med">
    <p:fade thruBlk="1"/>
    <p:sndAc>
      <p:stSnd>
        <p:snd r:embed="rId3"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276600"/>
            <a:ext cx="6248400"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228600" y="152400"/>
            <a:ext cx="8763000" cy="769441"/>
          </a:xfrm>
          <a:prstGeom prst="rect">
            <a:avLst/>
          </a:prstGeom>
          <a:noFill/>
        </p:spPr>
        <p:txBody>
          <a:bodyPr wrap="square" rtlCol="0">
            <a:spAutoFit/>
          </a:bodyPr>
          <a:lstStyle/>
          <a:p>
            <a:pPr algn="ctr"/>
            <a:r>
              <a:rPr lang="en-US" sz="4400" b="1" dirty="0" smtClean="0">
                <a:solidFill>
                  <a:srgbClr val="0070C0"/>
                </a:solidFill>
                <a:latin typeface="+mj-lt"/>
              </a:rPr>
              <a:t>Workforce Investment Act (WIA) </a:t>
            </a:r>
            <a:endParaRPr lang="en-US" sz="4400" b="1" dirty="0">
              <a:solidFill>
                <a:srgbClr val="0070C0"/>
              </a:solidFill>
              <a:latin typeface="+mj-lt"/>
            </a:endParaRPr>
          </a:p>
        </p:txBody>
      </p:sp>
      <p:sp>
        <p:nvSpPr>
          <p:cNvPr id="14" name="TextBox 13"/>
          <p:cNvSpPr txBox="1"/>
          <p:nvPr/>
        </p:nvSpPr>
        <p:spPr>
          <a:xfrm>
            <a:off x="228600" y="979468"/>
            <a:ext cx="5181600" cy="646331"/>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endParaRPr lang="en-US" dirty="0"/>
          </a:p>
        </p:txBody>
      </p:sp>
      <p:sp>
        <p:nvSpPr>
          <p:cNvPr id="5" name="Rectangle 4"/>
          <p:cNvSpPr/>
          <p:nvPr/>
        </p:nvSpPr>
        <p:spPr>
          <a:xfrm>
            <a:off x="457200" y="2209800"/>
            <a:ext cx="8382000" cy="1374735"/>
          </a:xfrm>
          <a:prstGeom prst="rect">
            <a:avLst/>
          </a:prstGeom>
        </p:spPr>
        <p:txBody>
          <a:bodyPr wrap="square">
            <a:spAutoFit/>
          </a:bodyPr>
          <a:lstStyle/>
          <a:p>
            <a:pPr>
              <a:lnSpc>
                <a:spcPts val="2000"/>
              </a:lnSpc>
              <a:buFont typeface="Arial" pitchFamily="34" charset="0"/>
              <a:buChar char="•"/>
            </a:pPr>
            <a:r>
              <a:rPr lang="en-US" dirty="0" smtClean="0">
                <a:solidFill>
                  <a:schemeClr val="tx1">
                    <a:lumMod val="75000"/>
                    <a:lumOff val="25000"/>
                  </a:schemeClr>
                </a:solidFill>
                <a:latin typeface="Arial Narrow" pitchFamily="34" charset="0"/>
              </a:rPr>
              <a:t> </a:t>
            </a:r>
            <a:r>
              <a:rPr lang="en-US" b="1" dirty="0" smtClean="0">
                <a:solidFill>
                  <a:schemeClr val="tx1">
                    <a:lumMod val="75000"/>
                    <a:lumOff val="25000"/>
                  </a:schemeClr>
                </a:solidFill>
                <a:latin typeface="+mj-lt"/>
              </a:rPr>
              <a:t>811 WIA participants were served</a:t>
            </a:r>
            <a:br>
              <a:rPr lang="en-US" b="1" dirty="0" smtClean="0">
                <a:solidFill>
                  <a:schemeClr val="tx1">
                    <a:lumMod val="75000"/>
                    <a:lumOff val="25000"/>
                  </a:schemeClr>
                </a:solidFill>
                <a:latin typeface="+mj-lt"/>
              </a:rPr>
            </a:br>
            <a:endParaRPr lang="en-US" b="1" dirty="0" smtClean="0">
              <a:solidFill>
                <a:schemeClr val="tx1">
                  <a:lumMod val="75000"/>
                  <a:lumOff val="25000"/>
                </a:schemeClr>
              </a:solidFill>
              <a:latin typeface="+mj-lt"/>
            </a:endParaRPr>
          </a:p>
          <a:p>
            <a:pPr>
              <a:lnSpc>
                <a:spcPts val="2000"/>
              </a:lnSpc>
              <a:buFont typeface="Arial" pitchFamily="34" charset="0"/>
              <a:buChar char="•"/>
            </a:pPr>
            <a:r>
              <a:rPr lang="en-US" b="1" dirty="0" smtClean="0">
                <a:solidFill>
                  <a:schemeClr val="tx1">
                    <a:lumMod val="75000"/>
                    <a:lumOff val="25000"/>
                  </a:schemeClr>
                </a:solidFill>
                <a:latin typeface="+mj-lt"/>
              </a:rPr>
              <a:t> 592 WIA participants were enrolled in specific training programs</a:t>
            </a:r>
          </a:p>
          <a:p>
            <a:pPr>
              <a:lnSpc>
                <a:spcPts val="2000"/>
              </a:lnSpc>
              <a:buFont typeface="Arial" pitchFamily="34" charset="0"/>
              <a:buChar char="•"/>
            </a:pPr>
            <a:endParaRPr lang="en-US" b="1" dirty="0" smtClean="0">
              <a:solidFill>
                <a:schemeClr val="tx1">
                  <a:lumMod val="75000"/>
                  <a:lumOff val="25000"/>
                </a:schemeClr>
              </a:solidFill>
              <a:latin typeface="+mj-lt"/>
            </a:endParaRPr>
          </a:p>
          <a:p>
            <a:pPr>
              <a:lnSpc>
                <a:spcPts val="2000"/>
              </a:lnSpc>
              <a:buFont typeface="Arial" pitchFamily="34" charset="0"/>
              <a:buChar char="•"/>
            </a:pPr>
            <a:r>
              <a:rPr lang="en-US" b="1" dirty="0" smtClean="0">
                <a:solidFill>
                  <a:schemeClr val="tx1">
                    <a:lumMod val="75000"/>
                    <a:lumOff val="25000"/>
                  </a:schemeClr>
                </a:solidFill>
                <a:latin typeface="+mj-lt"/>
              </a:rPr>
              <a:t> WIA entered employment rate of 91.3% (</a:t>
            </a:r>
            <a:r>
              <a:rPr lang="en-US" sz="1700" b="1" dirty="0" smtClean="0">
                <a:solidFill>
                  <a:schemeClr val="tx1">
                    <a:lumMod val="75000"/>
                    <a:lumOff val="25000"/>
                  </a:schemeClr>
                </a:solidFill>
                <a:latin typeface="+mj-lt"/>
              </a:rPr>
              <a:t>+ </a:t>
            </a:r>
            <a:r>
              <a:rPr lang="en-US" b="1" dirty="0" smtClean="0">
                <a:solidFill>
                  <a:schemeClr val="tx1">
                    <a:lumMod val="75000"/>
                    <a:lumOff val="25000"/>
                  </a:schemeClr>
                </a:solidFill>
                <a:latin typeface="+mj-lt"/>
              </a:rPr>
              <a:t>3% over previous year)* </a:t>
            </a:r>
            <a:endParaRPr lang="en-US" dirty="0" smtClean="0">
              <a:solidFill>
                <a:schemeClr val="tx1">
                  <a:lumMod val="75000"/>
                  <a:lumOff val="25000"/>
                </a:schemeClr>
              </a:solidFill>
              <a:latin typeface="Arial Narrow" pitchFamily="34" charset="0"/>
            </a:endParaRPr>
          </a:p>
        </p:txBody>
      </p:sp>
      <p:sp>
        <p:nvSpPr>
          <p:cNvPr id="6" name="TextBox 5"/>
          <p:cNvSpPr txBox="1"/>
          <p:nvPr/>
        </p:nvSpPr>
        <p:spPr>
          <a:xfrm>
            <a:off x="457200" y="3922931"/>
            <a:ext cx="4343400" cy="2054409"/>
          </a:xfrm>
          <a:prstGeom prst="rect">
            <a:avLst/>
          </a:prstGeom>
          <a:noFill/>
          <a:ln w="25400">
            <a:solidFill>
              <a:schemeClr val="accent6">
                <a:lumMod val="75000"/>
              </a:schemeClr>
            </a:solidFill>
          </a:ln>
        </p:spPr>
        <p:txBody>
          <a:bodyPr wrap="square" rtlCol="0">
            <a:spAutoFit/>
          </a:bodyPr>
          <a:lstStyle/>
          <a:p>
            <a:pPr>
              <a:lnSpc>
                <a:spcPts val="1700"/>
              </a:lnSpc>
            </a:pPr>
            <a:r>
              <a:rPr lang="en-US" sz="800" b="1" u="sng" dirty="0" smtClean="0">
                <a:solidFill>
                  <a:srgbClr val="0070C0"/>
                </a:solidFill>
                <a:latin typeface="+mj-lt"/>
              </a:rPr>
              <a:t/>
            </a:r>
            <a:br>
              <a:rPr lang="en-US" sz="800" b="1" u="sng" dirty="0" smtClean="0">
                <a:solidFill>
                  <a:srgbClr val="0070C0"/>
                </a:solidFill>
                <a:latin typeface="+mj-lt"/>
              </a:rPr>
            </a:br>
            <a:r>
              <a:rPr lang="en-US" sz="2200" b="1" u="sng" dirty="0" smtClean="0">
                <a:solidFill>
                  <a:srgbClr val="0070C0"/>
                </a:solidFill>
                <a:latin typeface="+mj-lt"/>
              </a:rPr>
              <a:t>Average Wages At Placement:</a:t>
            </a:r>
            <a:br>
              <a:rPr lang="en-US" sz="2200" b="1" u="sng" dirty="0" smtClean="0">
                <a:solidFill>
                  <a:srgbClr val="0070C0"/>
                </a:solidFill>
                <a:latin typeface="+mj-lt"/>
              </a:rPr>
            </a:br>
            <a:endParaRPr lang="en-US" b="1" u="sng" dirty="0" smtClean="0">
              <a:solidFill>
                <a:srgbClr val="0070C0"/>
              </a:solidFill>
              <a:latin typeface="+mj-lt"/>
            </a:endParaRPr>
          </a:p>
          <a:p>
            <a:pPr algn="ctr">
              <a:lnSpc>
                <a:spcPts val="1700"/>
              </a:lnSpc>
            </a:pPr>
            <a:r>
              <a:rPr lang="en-US" b="1" dirty="0" smtClean="0">
                <a:solidFill>
                  <a:schemeClr val="tx1">
                    <a:lumMod val="75000"/>
                    <a:lumOff val="25000"/>
                  </a:schemeClr>
                </a:solidFill>
                <a:latin typeface="+mj-lt"/>
              </a:rPr>
              <a:t>WIA Adult Program:</a:t>
            </a:r>
          </a:p>
          <a:p>
            <a:pPr algn="ctr">
              <a:lnSpc>
                <a:spcPts val="1700"/>
              </a:lnSpc>
            </a:pPr>
            <a:r>
              <a:rPr lang="en-US" b="1" dirty="0" smtClean="0">
                <a:solidFill>
                  <a:schemeClr val="tx1">
                    <a:lumMod val="75000"/>
                    <a:lumOff val="25000"/>
                  </a:schemeClr>
                </a:solidFill>
                <a:latin typeface="+mj-lt"/>
              </a:rPr>
              <a:t> </a:t>
            </a:r>
            <a:r>
              <a:rPr lang="en-US" dirty="0" smtClean="0">
                <a:solidFill>
                  <a:schemeClr val="tx1">
                    <a:lumMod val="75000"/>
                    <a:lumOff val="25000"/>
                  </a:schemeClr>
                </a:solidFill>
                <a:latin typeface="+mj-lt"/>
              </a:rPr>
              <a:t>$14.98/hour (</a:t>
            </a:r>
            <a:r>
              <a:rPr lang="en-US" sz="1700" dirty="0" smtClean="0">
                <a:solidFill>
                  <a:schemeClr val="tx1">
                    <a:lumMod val="75000"/>
                    <a:lumOff val="25000"/>
                  </a:schemeClr>
                </a:solidFill>
                <a:latin typeface="+mj-lt"/>
              </a:rPr>
              <a:t>+ </a:t>
            </a:r>
            <a:r>
              <a:rPr lang="en-US" dirty="0" smtClean="0">
                <a:solidFill>
                  <a:schemeClr val="tx1">
                    <a:lumMod val="75000"/>
                    <a:lumOff val="25000"/>
                  </a:schemeClr>
                </a:solidFill>
                <a:latin typeface="+mj-lt"/>
              </a:rPr>
              <a:t>8.5% over previous year)</a:t>
            </a:r>
            <a:endParaRPr lang="en-US" sz="1600" i="1" dirty="0" smtClean="0">
              <a:solidFill>
                <a:schemeClr val="tx1">
                  <a:lumMod val="75000"/>
                  <a:lumOff val="25000"/>
                </a:schemeClr>
              </a:solidFill>
              <a:latin typeface="+mj-lt"/>
            </a:endParaRPr>
          </a:p>
          <a:p>
            <a:pPr algn="ctr">
              <a:lnSpc>
                <a:spcPts val="1700"/>
              </a:lnSpc>
              <a:buFont typeface="Arial" pitchFamily="34" charset="0"/>
              <a:buChar char="•"/>
            </a:pPr>
            <a:endParaRPr lang="en-US" b="1" dirty="0" smtClean="0">
              <a:solidFill>
                <a:schemeClr val="tx1">
                  <a:lumMod val="75000"/>
                  <a:lumOff val="25000"/>
                </a:schemeClr>
              </a:solidFill>
              <a:latin typeface="+mj-lt"/>
            </a:endParaRPr>
          </a:p>
          <a:p>
            <a:pPr algn="ctr">
              <a:lnSpc>
                <a:spcPts val="1700"/>
              </a:lnSpc>
            </a:pPr>
            <a:r>
              <a:rPr lang="en-US" b="1" dirty="0" smtClean="0">
                <a:solidFill>
                  <a:schemeClr val="tx1">
                    <a:lumMod val="75000"/>
                    <a:lumOff val="25000"/>
                  </a:schemeClr>
                </a:solidFill>
                <a:latin typeface="+mj-lt"/>
              </a:rPr>
              <a:t>WIA Dislocated Worker:</a:t>
            </a:r>
            <a:br>
              <a:rPr lang="en-US" b="1" dirty="0" smtClean="0">
                <a:solidFill>
                  <a:schemeClr val="tx1">
                    <a:lumMod val="75000"/>
                    <a:lumOff val="25000"/>
                  </a:schemeClr>
                </a:solidFill>
                <a:latin typeface="+mj-lt"/>
              </a:rPr>
            </a:br>
            <a:r>
              <a:rPr lang="en-US" dirty="0" smtClean="0">
                <a:solidFill>
                  <a:schemeClr val="tx1">
                    <a:lumMod val="75000"/>
                    <a:lumOff val="25000"/>
                  </a:schemeClr>
                </a:solidFill>
                <a:latin typeface="+mj-lt"/>
              </a:rPr>
              <a:t>$15.77/hour (</a:t>
            </a:r>
            <a:r>
              <a:rPr lang="en-US" sz="1700" dirty="0" smtClean="0">
                <a:solidFill>
                  <a:schemeClr val="tx1">
                    <a:lumMod val="75000"/>
                    <a:lumOff val="25000"/>
                  </a:schemeClr>
                </a:solidFill>
                <a:latin typeface="+mj-lt"/>
              </a:rPr>
              <a:t>+ </a:t>
            </a:r>
            <a:r>
              <a:rPr lang="en-US" dirty="0" smtClean="0">
                <a:solidFill>
                  <a:schemeClr val="tx1">
                    <a:lumMod val="75000"/>
                    <a:lumOff val="25000"/>
                  </a:schemeClr>
                </a:solidFill>
                <a:latin typeface="+mj-lt"/>
              </a:rPr>
              <a:t>10.5% over previous year)</a:t>
            </a:r>
            <a:r>
              <a:rPr lang="en-US" b="1" dirty="0" smtClean="0">
                <a:solidFill>
                  <a:srgbClr val="000099"/>
                </a:solidFill>
                <a:latin typeface="+mj-lt"/>
              </a:rPr>
              <a:t/>
            </a:r>
            <a:br>
              <a:rPr lang="en-US" b="1" dirty="0" smtClean="0">
                <a:solidFill>
                  <a:srgbClr val="000099"/>
                </a:solidFill>
                <a:latin typeface="+mj-lt"/>
              </a:rPr>
            </a:br>
            <a:endParaRPr lang="en-US" b="1" dirty="0" smtClean="0">
              <a:solidFill>
                <a:srgbClr val="000099"/>
              </a:solidFill>
              <a:latin typeface="+mj-lt"/>
            </a:endParaRPr>
          </a:p>
        </p:txBody>
      </p:sp>
      <p:sp>
        <p:nvSpPr>
          <p:cNvPr id="11" name="TextBox 10"/>
          <p:cNvSpPr txBox="1"/>
          <p:nvPr/>
        </p:nvSpPr>
        <p:spPr>
          <a:xfrm>
            <a:off x="457200" y="914400"/>
            <a:ext cx="8153400" cy="1477328"/>
          </a:xfrm>
          <a:prstGeom prst="rect">
            <a:avLst/>
          </a:prstGeom>
          <a:noFill/>
        </p:spPr>
        <p:txBody>
          <a:bodyPr wrap="square" rtlCol="0">
            <a:spAutoFit/>
          </a:bodyPr>
          <a:lstStyle/>
          <a:p>
            <a:r>
              <a:rPr lang="en-US" b="1" dirty="0" smtClean="0">
                <a:solidFill>
                  <a:schemeClr val="tx1">
                    <a:lumMod val="75000"/>
                    <a:lumOff val="25000"/>
                  </a:schemeClr>
                </a:solidFill>
                <a:latin typeface="+mj-lt"/>
              </a:rPr>
              <a:t>The Workforce Investment Act of 1998 rewrote federal statutes governing programs of job training, adult education and literacy and vocational rehabilitation. </a:t>
            </a:r>
          </a:p>
          <a:p>
            <a:r>
              <a:rPr lang="en-US" b="1" u="sng" dirty="0" smtClean="0">
                <a:solidFill>
                  <a:schemeClr val="tx1">
                    <a:lumMod val="75000"/>
                    <a:lumOff val="25000"/>
                  </a:schemeClr>
                </a:solidFill>
                <a:latin typeface="+mj-lt"/>
              </a:rPr>
              <a:t/>
            </a:r>
            <a:br>
              <a:rPr lang="en-US" b="1" u="sng" dirty="0" smtClean="0">
                <a:solidFill>
                  <a:schemeClr val="tx1">
                    <a:lumMod val="75000"/>
                    <a:lumOff val="25000"/>
                  </a:schemeClr>
                </a:solidFill>
                <a:latin typeface="+mj-lt"/>
              </a:rPr>
            </a:br>
            <a:r>
              <a:rPr lang="en-US" b="1" u="sng" dirty="0" smtClean="0">
                <a:solidFill>
                  <a:schemeClr val="tx1">
                    <a:lumMod val="75000"/>
                    <a:lumOff val="25000"/>
                  </a:schemeClr>
                </a:solidFill>
                <a:latin typeface="+mj-lt"/>
              </a:rPr>
              <a:t>During the FY 2013-2014: </a:t>
            </a:r>
          </a:p>
          <a:p>
            <a:endParaRPr lang="en-US" dirty="0"/>
          </a:p>
        </p:txBody>
      </p:sp>
      <p:sp>
        <p:nvSpPr>
          <p:cNvPr id="8" name="TextBox 7"/>
          <p:cNvSpPr txBox="1"/>
          <p:nvPr/>
        </p:nvSpPr>
        <p:spPr>
          <a:xfrm>
            <a:off x="390525" y="6324600"/>
            <a:ext cx="4724400" cy="292388"/>
          </a:xfrm>
          <a:prstGeom prst="rect">
            <a:avLst/>
          </a:prstGeom>
          <a:noFill/>
        </p:spPr>
        <p:txBody>
          <a:bodyPr wrap="square" rtlCol="0">
            <a:spAutoFit/>
          </a:bodyPr>
          <a:lstStyle/>
          <a:p>
            <a:r>
              <a:rPr lang="en-US" sz="1300" b="1" i="1" dirty="0" smtClean="0">
                <a:solidFill>
                  <a:schemeClr val="tx1">
                    <a:lumMod val="65000"/>
                    <a:lumOff val="35000"/>
                  </a:schemeClr>
                </a:solidFill>
                <a:latin typeface="+mj-lt"/>
              </a:rPr>
              <a:t>*Source: DEO Monthly Management Report</a:t>
            </a:r>
          </a:p>
        </p:txBody>
      </p:sp>
      <p:pic>
        <p:nvPicPr>
          <p:cNvPr id="12" name="Picture 11"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
        <p:nvSpPr>
          <p:cNvPr id="13" name="Title 9"/>
          <p:cNvSpPr txBox="1">
            <a:spLocks/>
          </p:cNvSpPr>
          <p:nvPr/>
        </p:nvSpPr>
        <p:spPr>
          <a:xfrm>
            <a:off x="0" y="0"/>
            <a:ext cx="9153068" cy="8382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Workforce Investment Act (WIA)</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ustDataLst>
      <p:tags r:id="rId1"/>
    </p:custDataLst>
  </p:cSld>
  <p:clrMapOvr>
    <a:masterClrMapping/>
  </p:clrMapOvr>
  <p:transition spd="med" advTm="33687">
    <p:fade thruBlk="1"/>
    <p:sndAc>
      <p:stSnd>
        <p:snd r:embed="rId4"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04800" y="152400"/>
            <a:ext cx="8534400" cy="769441"/>
          </a:xfrm>
          <a:prstGeom prst="rect">
            <a:avLst/>
          </a:prstGeom>
          <a:noFill/>
          <a:ln w="9525">
            <a:noFill/>
            <a:miter lim="800000"/>
            <a:headEnd/>
            <a:tailEnd/>
          </a:ln>
        </p:spPr>
        <p:txBody>
          <a:bodyPr wrap="square">
            <a:spAutoFit/>
          </a:bodyPr>
          <a:lstStyle/>
          <a:p>
            <a:pPr algn="ctr"/>
            <a:r>
              <a:rPr lang="en-US" sz="4400" b="1" dirty="0" smtClean="0">
                <a:solidFill>
                  <a:srgbClr val="000099"/>
                </a:solidFill>
                <a:latin typeface="+mn-lt"/>
              </a:rPr>
              <a:t>Veteran Services </a:t>
            </a:r>
            <a:endParaRPr lang="en-US" sz="4400" b="1" dirty="0">
              <a:solidFill>
                <a:srgbClr val="000099"/>
              </a:solidFill>
              <a:latin typeface="+mn-lt"/>
            </a:endParaRPr>
          </a:p>
        </p:txBody>
      </p:sp>
      <p:sp>
        <p:nvSpPr>
          <p:cNvPr id="3" name="Rectangle 2"/>
          <p:cNvSpPr/>
          <p:nvPr/>
        </p:nvSpPr>
        <p:spPr>
          <a:xfrm>
            <a:off x="304800" y="914400"/>
            <a:ext cx="8686800" cy="4347344"/>
          </a:xfrm>
          <a:prstGeom prst="rect">
            <a:avLst/>
          </a:prstGeom>
        </p:spPr>
        <p:txBody>
          <a:bodyPr wrap="square">
            <a:spAutoFit/>
          </a:bodyPr>
          <a:lstStyle/>
          <a:p>
            <a:pPr>
              <a:lnSpc>
                <a:spcPct val="150000"/>
              </a:lnSpc>
            </a:pPr>
            <a:r>
              <a:rPr lang="en-US" sz="2000" b="1" dirty="0" smtClean="0">
                <a:solidFill>
                  <a:schemeClr val="accent6">
                    <a:lumMod val="75000"/>
                  </a:schemeClr>
                </a:solidFill>
                <a:latin typeface="+mj-lt"/>
              </a:rPr>
              <a:t>What We Do: </a:t>
            </a:r>
          </a:p>
          <a:p>
            <a:pPr marL="285750" indent="-285750">
              <a:lnSpc>
                <a:spcPct val="150000"/>
              </a:lnSpc>
              <a:buFont typeface="Arial" panose="020B0604020202020204" pitchFamily="34" charset="0"/>
              <a:buChar char="•"/>
            </a:pPr>
            <a:r>
              <a:rPr lang="en-US" sz="1700" b="1" dirty="0" smtClean="0">
                <a:solidFill>
                  <a:schemeClr val="tx1">
                    <a:lumMod val="75000"/>
                    <a:lumOff val="25000"/>
                  </a:schemeClr>
                </a:solidFill>
                <a:latin typeface="+mj-lt"/>
              </a:rPr>
              <a:t>Intensive Services</a:t>
            </a:r>
          </a:p>
          <a:p>
            <a:pPr marL="742950" lvl="1" indent="-285750">
              <a:buFont typeface="Arial" panose="020B0604020202020204" pitchFamily="34" charset="0"/>
              <a:buChar char="•"/>
            </a:pPr>
            <a:r>
              <a:rPr lang="en-US" sz="1700" dirty="0" smtClean="0">
                <a:solidFill>
                  <a:schemeClr val="tx1">
                    <a:lumMod val="75000"/>
                    <a:lumOff val="25000"/>
                  </a:schemeClr>
                </a:solidFill>
                <a:latin typeface="+mj-lt"/>
              </a:rPr>
              <a:t>assessment, counseling and job placement services for veterans with disabilities and other significant barriers to employment.</a:t>
            </a:r>
          </a:p>
          <a:p>
            <a:pPr lvl="1"/>
            <a:endParaRPr lang="en-US" sz="600" dirty="0" smtClean="0">
              <a:solidFill>
                <a:schemeClr val="tx1">
                  <a:lumMod val="75000"/>
                  <a:lumOff val="25000"/>
                </a:schemeClr>
              </a:solidFill>
              <a:latin typeface="+mj-lt"/>
            </a:endParaRPr>
          </a:p>
          <a:p>
            <a:pPr marL="285750" indent="-285750">
              <a:lnSpc>
                <a:spcPct val="150000"/>
              </a:lnSpc>
              <a:buFont typeface="Arial" panose="020B0604020202020204" pitchFamily="34" charset="0"/>
              <a:buChar char="•"/>
            </a:pPr>
            <a:r>
              <a:rPr lang="en-US" sz="1700" b="1" dirty="0" smtClean="0">
                <a:solidFill>
                  <a:schemeClr val="tx1">
                    <a:lumMod val="75000"/>
                    <a:lumOff val="25000"/>
                  </a:schemeClr>
                </a:solidFill>
                <a:latin typeface="+mj-lt"/>
              </a:rPr>
              <a:t>Outreach</a:t>
            </a:r>
          </a:p>
          <a:p>
            <a:pPr>
              <a:lnSpc>
                <a:spcPct val="150000"/>
              </a:lnSpc>
            </a:pPr>
            <a:endParaRPr lang="en-US" sz="600" b="1" dirty="0" smtClean="0">
              <a:solidFill>
                <a:schemeClr val="tx1">
                  <a:lumMod val="75000"/>
                  <a:lumOff val="25000"/>
                </a:schemeClr>
              </a:solidFill>
              <a:latin typeface="+mj-lt"/>
            </a:endParaRPr>
          </a:p>
          <a:p>
            <a:pPr marL="285750" indent="-285750">
              <a:lnSpc>
                <a:spcPct val="150000"/>
              </a:lnSpc>
              <a:buFont typeface="Arial" panose="020B0604020202020204" pitchFamily="34" charset="0"/>
              <a:buChar char="•"/>
            </a:pPr>
            <a:r>
              <a:rPr lang="en-US" sz="1700" b="1" dirty="0" smtClean="0">
                <a:solidFill>
                  <a:schemeClr val="tx1">
                    <a:lumMod val="75000"/>
                    <a:lumOff val="25000"/>
                  </a:schemeClr>
                </a:solidFill>
                <a:latin typeface="+mj-lt"/>
              </a:rPr>
              <a:t>Job Fairs and Recruiting Events</a:t>
            </a:r>
          </a:p>
          <a:p>
            <a:pPr>
              <a:lnSpc>
                <a:spcPct val="150000"/>
              </a:lnSpc>
            </a:pPr>
            <a:endParaRPr lang="en-US" sz="600" b="1" dirty="0" smtClean="0">
              <a:solidFill>
                <a:schemeClr val="tx1">
                  <a:lumMod val="75000"/>
                  <a:lumOff val="25000"/>
                </a:schemeClr>
              </a:solidFill>
              <a:latin typeface="+mj-lt"/>
            </a:endParaRPr>
          </a:p>
          <a:p>
            <a:pPr marL="285750" indent="-285750">
              <a:lnSpc>
                <a:spcPct val="150000"/>
              </a:lnSpc>
              <a:buFont typeface="Arial" panose="020B0604020202020204" pitchFamily="34" charset="0"/>
              <a:buChar char="•"/>
            </a:pPr>
            <a:r>
              <a:rPr lang="en-US" sz="1700" b="1" dirty="0" smtClean="0">
                <a:solidFill>
                  <a:schemeClr val="tx1">
                    <a:lumMod val="75000"/>
                    <a:lumOff val="25000"/>
                  </a:schemeClr>
                </a:solidFill>
                <a:latin typeface="+mj-lt"/>
              </a:rPr>
              <a:t>Workshops and Seminars for Veterans:</a:t>
            </a:r>
          </a:p>
          <a:p>
            <a:pPr marL="742950" lvl="1" indent="-285750">
              <a:buFont typeface="Arial" panose="020B0604020202020204" pitchFamily="34" charset="0"/>
              <a:buChar char="•"/>
            </a:pPr>
            <a:r>
              <a:rPr lang="en-US" sz="1700" i="1" dirty="0" smtClean="0">
                <a:solidFill>
                  <a:schemeClr val="tx1">
                    <a:lumMod val="75000"/>
                    <a:lumOff val="25000"/>
                  </a:schemeClr>
                </a:solidFill>
                <a:latin typeface="+mj-lt"/>
              </a:rPr>
              <a:t>How to Apply for Federal Jobs</a:t>
            </a:r>
          </a:p>
          <a:p>
            <a:pPr marL="742950" lvl="1" indent="-285750">
              <a:buFont typeface="Arial" panose="020B0604020202020204" pitchFamily="34" charset="0"/>
              <a:buChar char="•"/>
            </a:pPr>
            <a:r>
              <a:rPr lang="en-US" sz="1700" dirty="0" smtClean="0">
                <a:solidFill>
                  <a:schemeClr val="tx1">
                    <a:lumMod val="75000"/>
                    <a:lumOff val="25000"/>
                  </a:schemeClr>
                </a:solidFill>
                <a:latin typeface="+mj-lt"/>
              </a:rPr>
              <a:t>Seminars for incarcerated veterans at area correction institutions </a:t>
            </a:r>
          </a:p>
          <a:p>
            <a:pPr marL="742950" lvl="1" indent="-285750">
              <a:buFont typeface="Arial" panose="020B0604020202020204" pitchFamily="34" charset="0"/>
              <a:buChar char="•"/>
            </a:pPr>
            <a:r>
              <a:rPr lang="en-US" sz="1700" dirty="0" smtClean="0">
                <a:solidFill>
                  <a:schemeClr val="tx1">
                    <a:lumMod val="75000"/>
                    <a:lumOff val="25000"/>
                  </a:schemeClr>
                </a:solidFill>
                <a:latin typeface="+mj-lt"/>
              </a:rPr>
              <a:t>Workshops for homeless veterans conducted at area shelters</a:t>
            </a:r>
          </a:p>
          <a:p>
            <a:pPr>
              <a:lnSpc>
                <a:spcPct val="150000"/>
              </a:lnSpc>
            </a:pPr>
            <a:endParaRPr lang="en-US" sz="1700" b="1" dirty="0">
              <a:solidFill>
                <a:schemeClr val="tx1">
                  <a:lumMod val="75000"/>
                  <a:lumOff val="25000"/>
                </a:schemeClr>
              </a:solidFill>
              <a:latin typeface="+mj-lt"/>
            </a:endParaRPr>
          </a:p>
        </p:txBody>
      </p:sp>
      <p:pic>
        <p:nvPicPr>
          <p:cNvPr id="6" name="Picture 5"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576" y="4648200"/>
            <a:ext cx="2958493" cy="2218870"/>
          </a:xfrm>
          <a:prstGeom prst="rect">
            <a:avLst/>
          </a:prstGeom>
        </p:spPr>
      </p:pic>
      <p:sp>
        <p:nvSpPr>
          <p:cNvPr id="8" name="Title 9"/>
          <p:cNvSpPr txBox="1">
            <a:spLocks/>
          </p:cNvSpPr>
          <p:nvPr/>
        </p:nvSpPr>
        <p:spPr>
          <a:xfrm>
            <a:off x="76200" y="83641"/>
            <a:ext cx="8991600" cy="8382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Veteran Services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4926813"/>
            <a:ext cx="2556768" cy="169815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0560" y="4998478"/>
            <a:ext cx="2286000" cy="1518314"/>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026" name="Picture 2" descr="C:\Istock Images\Military\USA-fla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9049" y="2324938"/>
            <a:ext cx="1806151" cy="13546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18000">
    <p:fade thruBlk="1"/>
    <p:sndAc>
      <p:stSnd>
        <p:snd r:embed="rId4"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04800" y="152400"/>
            <a:ext cx="8534400" cy="769441"/>
          </a:xfrm>
          <a:prstGeom prst="rect">
            <a:avLst/>
          </a:prstGeom>
          <a:noFill/>
          <a:ln w="9525">
            <a:noFill/>
            <a:miter lim="800000"/>
            <a:headEnd/>
            <a:tailEnd/>
          </a:ln>
        </p:spPr>
        <p:txBody>
          <a:bodyPr wrap="square">
            <a:spAutoFit/>
          </a:bodyPr>
          <a:lstStyle/>
          <a:p>
            <a:pPr algn="ctr"/>
            <a:r>
              <a:rPr lang="en-US" sz="4400" b="1" dirty="0" smtClean="0">
                <a:solidFill>
                  <a:srgbClr val="000099"/>
                </a:solidFill>
                <a:latin typeface="+mn-lt"/>
              </a:rPr>
              <a:t>Veteran Services </a:t>
            </a:r>
            <a:endParaRPr lang="en-US" sz="4400" b="1" dirty="0">
              <a:solidFill>
                <a:srgbClr val="000099"/>
              </a:solidFill>
              <a:latin typeface="+mn-lt"/>
            </a:endParaRPr>
          </a:p>
        </p:txBody>
      </p:sp>
      <p:pic>
        <p:nvPicPr>
          <p:cNvPr id="6" name="Picture 5"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2576" y="5029200"/>
            <a:ext cx="2450493" cy="1837870"/>
          </a:xfrm>
          <a:prstGeom prst="rect">
            <a:avLst/>
          </a:prstGeom>
        </p:spPr>
      </p:pic>
      <p:sp>
        <p:nvSpPr>
          <p:cNvPr id="8" name="Title 9"/>
          <p:cNvSpPr txBox="1">
            <a:spLocks/>
          </p:cNvSpPr>
          <p:nvPr/>
        </p:nvSpPr>
        <p:spPr>
          <a:xfrm>
            <a:off x="76200" y="83641"/>
            <a:ext cx="8991600" cy="8382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Veteran Services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1026" name="Picture 2" descr="Andre_CROP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073" y="1726287"/>
            <a:ext cx="2490511" cy="3533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Box 6"/>
          <p:cNvSpPr txBox="1"/>
          <p:nvPr/>
        </p:nvSpPr>
        <p:spPr>
          <a:xfrm>
            <a:off x="2895600" y="1726287"/>
            <a:ext cx="5943600" cy="4154984"/>
          </a:xfrm>
          <a:prstGeom prst="rect">
            <a:avLst/>
          </a:prstGeom>
          <a:noFill/>
        </p:spPr>
        <p:txBody>
          <a:bodyPr wrap="square" rtlCol="0">
            <a:spAutoFit/>
          </a:bodyPr>
          <a:lstStyle/>
          <a:p>
            <a:r>
              <a:rPr lang="en-US" sz="1200" dirty="0"/>
              <a:t>Disabled Veterans Outreach Program Case Manager, Rachel Cain, worked with </a:t>
            </a:r>
            <a:r>
              <a:rPr lang="en-US" sz="1200" dirty="0" err="1"/>
              <a:t>Gabrieli</a:t>
            </a:r>
            <a:r>
              <a:rPr lang="en-US" sz="1200" dirty="0"/>
              <a:t> “Andre” Davis,  a 61 year-old Army Veteran who was pursuing an Associate’s Degree in Paralegal Studies through the Veterans Retraining Assistance Program (VRAP),  a veteran education benefit </a:t>
            </a:r>
            <a:r>
              <a:rPr lang="en-US" sz="1200" dirty="0" smtClean="0"/>
              <a:t>program </a:t>
            </a:r>
            <a:r>
              <a:rPr lang="en-US" sz="1200" dirty="0"/>
              <a:t>that </a:t>
            </a:r>
            <a:r>
              <a:rPr lang="en-US" sz="1200" dirty="0" smtClean="0"/>
              <a:t>ended before </a:t>
            </a:r>
            <a:r>
              <a:rPr lang="en-US" sz="1200" dirty="0"/>
              <a:t>his training was completed. Mr. Davis, through counseling, was determined to complete </a:t>
            </a:r>
            <a:r>
              <a:rPr lang="en-US" sz="1200" dirty="0" smtClean="0"/>
              <a:t>his degree </a:t>
            </a:r>
            <a:r>
              <a:rPr lang="en-US" sz="1200" dirty="0"/>
              <a:t>and decided to use a Federal PELL Grant to fund the remainder of his education. </a:t>
            </a:r>
          </a:p>
          <a:p>
            <a:r>
              <a:rPr lang="en-US" sz="1200" dirty="0"/>
              <a:t> </a:t>
            </a:r>
          </a:p>
          <a:p>
            <a:r>
              <a:rPr lang="en-US" sz="1200" dirty="0"/>
              <a:t>Mr. Davis is an ex-offender; it became apparent that even though he interviewed well and </a:t>
            </a:r>
            <a:r>
              <a:rPr lang="en-US" sz="1200" dirty="0" smtClean="0"/>
              <a:t>had quality </a:t>
            </a:r>
            <a:r>
              <a:rPr lang="en-US" sz="1200" dirty="0"/>
              <a:t>credentials on his previous referrals from DVOP Representative Rachel Cain, he needed extra networking assistance to overcome this barrier to employment. Along with being an </a:t>
            </a:r>
            <a:r>
              <a:rPr lang="en-US" sz="1200" dirty="0" smtClean="0"/>
              <a:t>ex-offender, Mr</a:t>
            </a:r>
            <a:r>
              <a:rPr lang="en-US" sz="1200" dirty="0"/>
              <a:t>. Davis is an older veteran which has distanced him from physically rigorous jobs, such as his prior work in the construction industry. Mr. Davis, also qualified as a low income status participant and </a:t>
            </a:r>
            <a:r>
              <a:rPr lang="en-US" sz="1200" dirty="0" smtClean="0"/>
              <a:t>was referred </a:t>
            </a:r>
            <a:r>
              <a:rPr lang="en-US" sz="1200" dirty="0"/>
              <a:t>to the National Caucus &amp; Center on Black Aged Inc. (NCBA) Senior Employment Program. </a:t>
            </a:r>
            <a:r>
              <a:rPr lang="en-US" sz="1200" dirty="0" smtClean="0"/>
              <a:t>He </a:t>
            </a:r>
            <a:r>
              <a:rPr lang="en-US" sz="1200" dirty="0"/>
              <a:t>was placed as a customer service representative at </a:t>
            </a:r>
            <a:r>
              <a:rPr lang="en-US" sz="1200" dirty="0" err="1"/>
              <a:t>CareerSource</a:t>
            </a:r>
            <a:r>
              <a:rPr lang="en-US" sz="1200" dirty="0"/>
              <a:t> </a:t>
            </a:r>
            <a:r>
              <a:rPr lang="en-US" sz="1200" dirty="0" err="1"/>
              <a:t>Escarosa</a:t>
            </a:r>
            <a:r>
              <a:rPr lang="en-US" sz="1200" dirty="0"/>
              <a:t> through this program which provides part-time employment for up to four years. In this position, Mr. Davis has the flexibility to work around his school schedule. It also provides him with the supplemental income he needs to complete his degree and seek employment in his new field. Through the assistance of </a:t>
            </a:r>
            <a:r>
              <a:rPr lang="en-US" sz="1200" dirty="0" smtClean="0"/>
              <a:t>DVOP Representative </a:t>
            </a:r>
            <a:r>
              <a:rPr lang="en-US" sz="1200" dirty="0"/>
              <a:t>Rachel Cain and the NCBA, Mr. Davis is able to provide for himself and his family, </a:t>
            </a:r>
            <a:r>
              <a:rPr lang="en-US" sz="1200" dirty="0" smtClean="0"/>
              <a:t>while training </a:t>
            </a:r>
            <a:r>
              <a:rPr lang="en-US" sz="1200" dirty="0"/>
              <a:t>for his new career as a paralegal professional. </a:t>
            </a:r>
          </a:p>
          <a:p>
            <a:r>
              <a:rPr lang="en-US" sz="1200" dirty="0"/>
              <a:t> </a:t>
            </a:r>
          </a:p>
        </p:txBody>
      </p:sp>
      <p:sp>
        <p:nvSpPr>
          <p:cNvPr id="9" name="TextBox 8"/>
          <p:cNvSpPr txBox="1"/>
          <p:nvPr/>
        </p:nvSpPr>
        <p:spPr>
          <a:xfrm>
            <a:off x="95250" y="1110733"/>
            <a:ext cx="4267200" cy="400110"/>
          </a:xfrm>
          <a:prstGeom prst="rect">
            <a:avLst/>
          </a:prstGeom>
          <a:noFill/>
        </p:spPr>
        <p:txBody>
          <a:bodyPr wrap="square" rtlCol="0">
            <a:spAutoFit/>
          </a:bodyPr>
          <a:lstStyle/>
          <a:p>
            <a:r>
              <a:rPr lang="en-US" sz="2000" b="1" dirty="0" smtClean="0">
                <a:solidFill>
                  <a:schemeClr val="accent6">
                    <a:lumMod val="75000"/>
                  </a:schemeClr>
                </a:solidFill>
                <a:latin typeface="+mj-lt"/>
              </a:rPr>
              <a:t>Why We Do It: </a:t>
            </a:r>
          </a:p>
        </p:txBody>
      </p:sp>
      <p:sp>
        <p:nvSpPr>
          <p:cNvPr id="11" name="Text Box 4"/>
          <p:cNvSpPr txBox="1">
            <a:spLocks noChangeArrowheads="1"/>
          </p:cNvSpPr>
          <p:nvPr/>
        </p:nvSpPr>
        <p:spPr bwMode="auto">
          <a:xfrm>
            <a:off x="439131" y="5492603"/>
            <a:ext cx="2145645" cy="911064"/>
          </a:xfrm>
          <a:prstGeom prst="rect">
            <a:avLst/>
          </a:prstGeom>
          <a:solidFill>
            <a:srgbClr val="262626"/>
          </a:solidFill>
          <a:ln w="28575" algn="in">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FFFFFF"/>
                </a:solidFill>
                <a:effectLst/>
                <a:latin typeface="Calibri" pitchFamily="34" charset="0"/>
                <a:cs typeface="Arial" pitchFamily="34" charset="0"/>
              </a:rPr>
              <a:t>Gabrieli</a:t>
            </a:r>
            <a:r>
              <a:rPr kumimoji="0" lang="en-US" altLang="en-US" sz="1600" b="1" i="0" u="none" strike="noStrike" cap="none" normalizeH="0" baseline="0" dirty="0" smtClean="0">
                <a:ln>
                  <a:noFill/>
                </a:ln>
                <a:solidFill>
                  <a:srgbClr val="FFFFFF"/>
                </a:solidFill>
                <a:effectLst/>
                <a:latin typeface="Calibri" pitchFamily="34" charset="0"/>
                <a:cs typeface="Arial" pitchFamily="34" charset="0"/>
              </a:rPr>
              <a:t> “Andre” Davis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FFFFFF"/>
                </a:solidFill>
                <a:effectLst/>
                <a:latin typeface="Calibri" pitchFamily="34" charset="0"/>
                <a:cs typeface="Arial" pitchFamily="34" charset="0"/>
              </a:rPr>
              <a:t>Army Veteran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FFFFFF"/>
                </a:solidFill>
                <a:effectLst/>
                <a:latin typeface="Calibri" pitchFamily="34" charset="0"/>
                <a:cs typeface="Arial" pitchFamily="34" charset="0"/>
              </a:rPr>
              <a:t>Paralegal Studies Major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FFFFF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5019675" y="1291708"/>
            <a:ext cx="1837835" cy="430887"/>
          </a:xfrm>
          <a:prstGeom prst="rect">
            <a:avLst/>
          </a:prstGeom>
          <a:noFill/>
        </p:spPr>
        <p:txBody>
          <a:bodyPr wrap="square" rtlCol="0">
            <a:spAutoFit/>
          </a:bodyPr>
          <a:lstStyle/>
          <a:p>
            <a:r>
              <a:rPr lang="en-US" sz="2200" b="1" dirty="0" smtClean="0">
                <a:solidFill>
                  <a:srgbClr val="0070C0"/>
                </a:solidFill>
                <a:latin typeface="+mj-lt"/>
              </a:rPr>
              <a:t>Success Story</a:t>
            </a:r>
            <a:endParaRPr lang="en-US" sz="2200" b="1" dirty="0">
              <a:solidFill>
                <a:srgbClr val="0070C0"/>
              </a:solidFill>
              <a:latin typeface="+mj-lt"/>
            </a:endParaRPr>
          </a:p>
        </p:txBody>
      </p:sp>
    </p:spTree>
    <p:custDataLst>
      <p:tags r:id="rId1"/>
    </p:custDataLst>
    <p:extLst>
      <p:ext uri="{BB962C8B-B14F-4D97-AF65-F5344CB8AC3E}">
        <p14:creationId xmlns:p14="http://schemas.microsoft.com/office/powerpoint/2010/main" val="3990230528"/>
      </p:ext>
    </p:extLst>
  </p:cSld>
  <p:clrMapOvr>
    <a:masterClrMapping/>
  </p:clrMapOvr>
  <p:transition spd="med" advTm="18000">
    <p:fade thruBlk="1"/>
    <p:sndAc>
      <p:stSnd>
        <p:snd r:embed="rId4"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228600" y="1752600"/>
            <a:ext cx="8686800" cy="2057400"/>
          </a:xfrm>
        </p:spPr>
        <p:txBody>
          <a:bodyPr/>
          <a:lstStyle/>
          <a:p>
            <a:pPr eaLnBrk="1" hangingPunct="1"/>
            <a:r>
              <a:rPr lang="en-US" dirty="0" smtClean="0"/>
              <a:t/>
            </a:r>
            <a:br>
              <a:rPr lang="en-US" dirty="0" smtClean="0"/>
            </a:br>
            <a:endParaRPr lang="en-US" dirty="0" smtClean="0"/>
          </a:p>
        </p:txBody>
      </p:sp>
      <p:sp>
        <p:nvSpPr>
          <p:cNvPr id="14339" name="Text Box 16"/>
          <p:cNvSpPr txBox="1">
            <a:spLocks noChangeArrowheads="1"/>
          </p:cNvSpPr>
          <p:nvPr/>
        </p:nvSpPr>
        <p:spPr bwMode="auto">
          <a:xfrm>
            <a:off x="441325" y="1660525"/>
            <a:ext cx="4968875" cy="338138"/>
          </a:xfrm>
          <a:prstGeom prst="rect">
            <a:avLst/>
          </a:prstGeom>
          <a:noFill/>
          <a:ln w="9525">
            <a:noFill/>
            <a:miter lim="800000"/>
            <a:headEnd/>
            <a:tailEnd/>
          </a:ln>
        </p:spPr>
        <p:txBody>
          <a:bodyPr>
            <a:spAutoFit/>
          </a:bodyPr>
          <a:lstStyle/>
          <a:p>
            <a:pPr eaLnBrk="0" hangingPunct="0"/>
            <a:endParaRPr lang="en-US" sz="1600" dirty="0">
              <a:latin typeface="Calibri" pitchFamily="34" charset="0"/>
            </a:endParaRPr>
          </a:p>
        </p:txBody>
      </p:sp>
      <p:sp>
        <p:nvSpPr>
          <p:cNvPr id="14340" name="Text Box 21"/>
          <p:cNvSpPr txBox="1">
            <a:spLocks noChangeArrowheads="1"/>
          </p:cNvSpPr>
          <p:nvPr/>
        </p:nvSpPr>
        <p:spPr bwMode="auto">
          <a:xfrm>
            <a:off x="381000" y="685800"/>
            <a:ext cx="5029200" cy="338138"/>
          </a:xfrm>
          <a:prstGeom prst="rect">
            <a:avLst/>
          </a:prstGeom>
          <a:noFill/>
          <a:ln w="9525">
            <a:noFill/>
            <a:miter lim="800000"/>
            <a:headEnd/>
            <a:tailEnd/>
          </a:ln>
        </p:spPr>
        <p:txBody>
          <a:bodyPr>
            <a:spAutoFit/>
          </a:bodyPr>
          <a:lstStyle/>
          <a:p>
            <a:pPr eaLnBrk="0" hangingPunct="0"/>
            <a:endParaRPr lang="en-US" sz="1600" dirty="0">
              <a:latin typeface="Calibri" pitchFamily="34" charset="0"/>
            </a:endParaRPr>
          </a:p>
        </p:txBody>
      </p:sp>
      <p:sp>
        <p:nvSpPr>
          <p:cNvPr id="9" name="TextBox 8"/>
          <p:cNvSpPr txBox="1"/>
          <p:nvPr/>
        </p:nvSpPr>
        <p:spPr>
          <a:xfrm>
            <a:off x="228600" y="1676400"/>
            <a:ext cx="5105400" cy="769441"/>
          </a:xfrm>
          <a:prstGeom prst="rect">
            <a:avLst/>
          </a:prstGeom>
          <a:noFill/>
        </p:spPr>
        <p:txBody>
          <a:bodyPr wrap="square" rtlCol="0">
            <a:spAutoFit/>
          </a:bodyPr>
          <a:lstStyle/>
          <a:p>
            <a:pPr eaLnBrk="1" hangingPunct="1">
              <a:lnSpc>
                <a:spcPct val="120000"/>
              </a:lnSpc>
              <a:buFont typeface="Wingdings" pitchFamily="2" charset="2"/>
              <a:buNone/>
            </a:pPr>
            <a:endParaRPr lang="en-US" sz="2000" b="1" i="1" dirty="0" smtClean="0">
              <a:solidFill>
                <a:srgbClr val="000099"/>
              </a:solidFill>
              <a:latin typeface="+mj-lt"/>
            </a:endParaRPr>
          </a:p>
          <a:p>
            <a:endParaRPr lang="en-US" sz="2000" b="1" dirty="0" smtClean="0">
              <a:solidFill>
                <a:srgbClr val="000099"/>
              </a:solidFill>
              <a:latin typeface="+mj-lt"/>
              <a:ea typeface="Adobe Heiti Std R" pitchFamily="34" charset="-128"/>
            </a:endParaRPr>
          </a:p>
        </p:txBody>
      </p:sp>
      <p:sp>
        <p:nvSpPr>
          <p:cNvPr id="7" name="TextBox 6"/>
          <p:cNvSpPr txBox="1"/>
          <p:nvPr/>
        </p:nvSpPr>
        <p:spPr>
          <a:xfrm>
            <a:off x="142875" y="1371600"/>
            <a:ext cx="8839200" cy="5032147"/>
          </a:xfrm>
          <a:prstGeom prst="rect">
            <a:avLst/>
          </a:prstGeom>
          <a:noFill/>
        </p:spPr>
        <p:txBody>
          <a:bodyPr wrap="square" rtlCol="0">
            <a:spAutoFit/>
          </a:bodyPr>
          <a:lstStyle/>
          <a:p>
            <a:endParaRPr lang="en-US" sz="1700" dirty="0">
              <a:solidFill>
                <a:srgbClr val="003399"/>
              </a:solidFill>
              <a:latin typeface="+mn-lt"/>
            </a:endParaRPr>
          </a:p>
          <a:p>
            <a:endParaRPr lang="en-US" sz="1700" dirty="0" smtClean="0">
              <a:solidFill>
                <a:srgbClr val="003399"/>
              </a:solidFill>
              <a:latin typeface="+mn-lt"/>
            </a:endParaRPr>
          </a:p>
          <a:p>
            <a:endParaRPr lang="en-US" sz="1700" dirty="0" smtClean="0">
              <a:solidFill>
                <a:srgbClr val="003399"/>
              </a:solidFill>
              <a:latin typeface="+mn-lt"/>
            </a:endParaRPr>
          </a:p>
          <a:p>
            <a:r>
              <a:rPr lang="en-US" sz="1700" dirty="0" smtClean="0">
                <a:solidFill>
                  <a:srgbClr val="0070C0"/>
                </a:solidFill>
                <a:latin typeface="+mn-lt"/>
              </a:rPr>
              <a:t/>
            </a:r>
            <a:br>
              <a:rPr lang="en-US" sz="1700" dirty="0" smtClean="0">
                <a:solidFill>
                  <a:srgbClr val="0070C0"/>
                </a:solidFill>
                <a:latin typeface="+mn-lt"/>
              </a:rPr>
            </a:br>
            <a:r>
              <a:rPr lang="en-US" b="1" u="sng" dirty="0" smtClean="0">
                <a:solidFill>
                  <a:srgbClr val="0070C0"/>
                </a:solidFill>
                <a:latin typeface="+mn-lt"/>
              </a:rPr>
              <a:t>Program Year-End Results:  </a:t>
            </a:r>
          </a:p>
          <a:p>
            <a:endParaRPr lang="en-US" b="1" dirty="0" smtClean="0">
              <a:solidFill>
                <a:srgbClr val="000099"/>
              </a:solidFill>
              <a:latin typeface="+mn-lt"/>
            </a:endParaRPr>
          </a:p>
          <a:p>
            <a:pPr>
              <a:buFont typeface="Arial" pitchFamily="34" charset="0"/>
              <a:buChar char="•"/>
            </a:pPr>
            <a:r>
              <a:rPr lang="en-US" b="1" dirty="0" smtClean="0">
                <a:solidFill>
                  <a:schemeClr val="tx1">
                    <a:lumMod val="75000"/>
                    <a:lumOff val="25000"/>
                  </a:schemeClr>
                </a:solidFill>
                <a:latin typeface="+mn-lt"/>
              </a:rPr>
              <a:t> 312 MFEAP participants were registered and identified in EFM </a:t>
            </a:r>
            <a:br>
              <a:rPr lang="en-US" b="1" dirty="0" smtClean="0">
                <a:solidFill>
                  <a:schemeClr val="tx1">
                    <a:lumMod val="75000"/>
                    <a:lumOff val="25000"/>
                  </a:schemeClr>
                </a:solidFill>
                <a:latin typeface="+mn-lt"/>
              </a:rPr>
            </a:br>
            <a:endParaRPr lang="en-US" b="1" dirty="0" smtClean="0">
              <a:solidFill>
                <a:schemeClr val="tx1">
                  <a:lumMod val="75000"/>
                  <a:lumOff val="25000"/>
                </a:schemeClr>
              </a:solidFill>
              <a:latin typeface="+mn-lt"/>
            </a:endParaRPr>
          </a:p>
          <a:p>
            <a:pPr>
              <a:buFont typeface="Arial" pitchFamily="34" charset="0"/>
              <a:buChar char="•"/>
            </a:pPr>
            <a:r>
              <a:rPr lang="en-US" b="1" dirty="0" smtClean="0">
                <a:solidFill>
                  <a:schemeClr val="tx1">
                    <a:lumMod val="75000"/>
                    <a:lumOff val="25000"/>
                  </a:schemeClr>
                </a:solidFill>
                <a:latin typeface="+mn-lt"/>
              </a:rPr>
              <a:t> 142 MFEAP participants sought and received services </a:t>
            </a:r>
            <a:br>
              <a:rPr lang="en-US" b="1" dirty="0" smtClean="0">
                <a:solidFill>
                  <a:schemeClr val="tx1">
                    <a:lumMod val="75000"/>
                    <a:lumOff val="25000"/>
                  </a:schemeClr>
                </a:solidFill>
                <a:latin typeface="+mn-lt"/>
              </a:rPr>
            </a:br>
            <a:endParaRPr lang="en-US" b="1" dirty="0" smtClean="0">
              <a:solidFill>
                <a:schemeClr val="tx1">
                  <a:lumMod val="75000"/>
                  <a:lumOff val="25000"/>
                </a:schemeClr>
              </a:solidFill>
              <a:latin typeface="+mn-lt"/>
            </a:endParaRPr>
          </a:p>
          <a:p>
            <a:pPr>
              <a:buFont typeface="Arial" pitchFamily="34" charset="0"/>
              <a:buChar char="•"/>
            </a:pPr>
            <a:r>
              <a:rPr lang="en-US" b="1" dirty="0" smtClean="0">
                <a:solidFill>
                  <a:schemeClr val="tx1">
                    <a:lumMod val="75000"/>
                    <a:lumOff val="25000"/>
                  </a:schemeClr>
                </a:solidFill>
                <a:latin typeface="+mn-lt"/>
              </a:rPr>
              <a:t> 659 services were provided to MFEAP participants such as:</a:t>
            </a:r>
          </a:p>
          <a:p>
            <a:pPr lvl="1">
              <a:buFont typeface="Arial" pitchFamily="34" charset="0"/>
              <a:buChar char="•"/>
            </a:pPr>
            <a:r>
              <a:rPr lang="en-US" sz="1500" b="1" dirty="0" smtClean="0">
                <a:solidFill>
                  <a:schemeClr val="tx1">
                    <a:lumMod val="75000"/>
                    <a:lumOff val="25000"/>
                  </a:schemeClr>
                </a:solidFill>
                <a:latin typeface="+mj-lt"/>
              </a:rPr>
              <a:t>Job referrals		</a:t>
            </a:r>
          </a:p>
          <a:p>
            <a:pPr lvl="1">
              <a:buFont typeface="Arial" pitchFamily="34" charset="0"/>
              <a:buChar char="•"/>
            </a:pPr>
            <a:r>
              <a:rPr lang="en-US" sz="1500" b="1" dirty="0" smtClean="0">
                <a:solidFill>
                  <a:schemeClr val="tx1">
                    <a:lumMod val="75000"/>
                    <a:lumOff val="25000"/>
                  </a:schemeClr>
                </a:solidFill>
                <a:latin typeface="+mj-lt"/>
              </a:rPr>
              <a:t>Assessments</a:t>
            </a:r>
          </a:p>
          <a:p>
            <a:pPr lvl="1">
              <a:buFont typeface="Arial" pitchFamily="34" charset="0"/>
              <a:buChar char="•"/>
            </a:pPr>
            <a:r>
              <a:rPr lang="en-US" sz="1500" b="1" dirty="0" smtClean="0">
                <a:solidFill>
                  <a:schemeClr val="tx1">
                    <a:lumMod val="75000"/>
                    <a:lumOff val="25000"/>
                  </a:schemeClr>
                </a:solidFill>
                <a:latin typeface="+mj-lt"/>
              </a:rPr>
              <a:t>Job search support/assistance</a:t>
            </a:r>
          </a:p>
          <a:p>
            <a:pPr lvl="1">
              <a:buFont typeface="Arial" pitchFamily="34" charset="0"/>
              <a:buChar char="•"/>
            </a:pPr>
            <a:r>
              <a:rPr lang="en-US" sz="1500" b="1" dirty="0" smtClean="0">
                <a:solidFill>
                  <a:schemeClr val="tx1">
                    <a:lumMod val="75000"/>
                    <a:lumOff val="25000"/>
                  </a:schemeClr>
                </a:solidFill>
                <a:latin typeface="+mj-lt"/>
              </a:rPr>
              <a:t>Resume Preparation</a:t>
            </a:r>
          </a:p>
          <a:p>
            <a:pPr lvl="1">
              <a:buFont typeface="Arial" pitchFamily="34" charset="0"/>
              <a:buChar char="•"/>
            </a:pPr>
            <a:r>
              <a:rPr lang="en-US" sz="1500" b="1" dirty="0" smtClean="0">
                <a:solidFill>
                  <a:schemeClr val="tx1">
                    <a:lumMod val="75000"/>
                    <a:lumOff val="25000"/>
                  </a:schemeClr>
                </a:solidFill>
                <a:latin typeface="+mj-lt"/>
              </a:rPr>
              <a:t>Career counseling</a:t>
            </a:r>
          </a:p>
          <a:p>
            <a:pPr lvl="1">
              <a:buFont typeface="Arial" pitchFamily="34" charset="0"/>
              <a:buChar char="•"/>
            </a:pPr>
            <a:r>
              <a:rPr lang="en-US" sz="1500" b="1" dirty="0" smtClean="0">
                <a:solidFill>
                  <a:schemeClr val="tx1">
                    <a:lumMod val="75000"/>
                    <a:lumOff val="25000"/>
                  </a:schemeClr>
                </a:solidFill>
                <a:latin typeface="+mj-lt"/>
              </a:rPr>
              <a:t>Referral to training programs</a:t>
            </a:r>
          </a:p>
          <a:p>
            <a:endParaRPr lang="en-US" b="1" dirty="0" smtClean="0">
              <a:solidFill>
                <a:schemeClr val="tx1">
                  <a:lumMod val="75000"/>
                  <a:lumOff val="25000"/>
                </a:schemeClr>
              </a:solidFill>
              <a:latin typeface="+mn-lt"/>
            </a:endParaRPr>
          </a:p>
          <a:p>
            <a:endParaRPr lang="en-US" sz="1900" dirty="0" smtClean="0">
              <a:solidFill>
                <a:schemeClr val="tx1">
                  <a:lumMod val="75000"/>
                  <a:lumOff val="25000"/>
                </a:schemeClr>
              </a:solidFill>
              <a:latin typeface="+mn-lt"/>
            </a:endParaRPr>
          </a:p>
        </p:txBody>
      </p:sp>
      <p:sp>
        <p:nvSpPr>
          <p:cNvPr id="8" name="Rectangle 7"/>
          <p:cNvSpPr/>
          <p:nvPr/>
        </p:nvSpPr>
        <p:spPr>
          <a:xfrm>
            <a:off x="228600" y="1371600"/>
            <a:ext cx="8382000" cy="923330"/>
          </a:xfrm>
          <a:prstGeom prst="rect">
            <a:avLst/>
          </a:prstGeom>
        </p:spPr>
        <p:txBody>
          <a:bodyPr wrap="square">
            <a:spAutoFit/>
          </a:bodyPr>
          <a:lstStyle/>
          <a:p>
            <a:r>
              <a:rPr lang="en-US" b="1" dirty="0" err="1" smtClean="0">
                <a:solidFill>
                  <a:schemeClr val="tx1">
                    <a:lumMod val="75000"/>
                    <a:lumOff val="25000"/>
                  </a:schemeClr>
                </a:solidFill>
                <a:latin typeface="+mj-lt"/>
              </a:rPr>
              <a:t>CareerSource</a:t>
            </a:r>
            <a:r>
              <a:rPr lang="en-US" b="1" dirty="0" smtClean="0">
                <a:solidFill>
                  <a:schemeClr val="tx1">
                    <a:lumMod val="75000"/>
                    <a:lumOff val="25000"/>
                  </a:schemeClr>
                </a:solidFill>
                <a:latin typeface="+mj-lt"/>
              </a:rPr>
              <a:t> </a:t>
            </a:r>
            <a:r>
              <a:rPr lang="en-US" b="1" dirty="0" err="1" smtClean="0">
                <a:solidFill>
                  <a:schemeClr val="tx1">
                    <a:lumMod val="75000"/>
                    <a:lumOff val="25000"/>
                  </a:schemeClr>
                </a:solidFill>
                <a:latin typeface="+mj-lt"/>
              </a:rPr>
              <a:t>Escarosa</a:t>
            </a:r>
            <a:r>
              <a:rPr lang="en-US" b="1" dirty="0" smtClean="0">
                <a:solidFill>
                  <a:schemeClr val="tx1">
                    <a:lumMod val="75000"/>
                    <a:lumOff val="25000"/>
                  </a:schemeClr>
                </a:solidFill>
                <a:latin typeface="+mj-lt"/>
              </a:rPr>
              <a:t> provides services to spouses and dependents of active-duty military personnel, Florida National Guard and military reservist through the Military Family Employment Advocacy Program (MFEAP).  </a:t>
            </a:r>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507" y="4648200"/>
            <a:ext cx="2958493" cy="2218870"/>
          </a:xfrm>
          <a:prstGeom prst="rect">
            <a:avLst/>
          </a:prstGeom>
        </p:spPr>
      </p:pic>
      <p:sp>
        <p:nvSpPr>
          <p:cNvPr id="11" name="Title 9"/>
          <p:cNvSpPr txBox="1">
            <a:spLocks/>
          </p:cNvSpPr>
          <p:nvPr/>
        </p:nvSpPr>
        <p:spPr>
          <a:xfrm>
            <a:off x="76200" y="76200"/>
            <a:ext cx="8991600" cy="1066800"/>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Military Family Employment</a:t>
            </a:r>
          </a:p>
          <a:p>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Advocacy Program</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577" y="4748779"/>
            <a:ext cx="2486846" cy="165496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med" advTm="16328">
    <p:fade thruBlk="1"/>
    <p:sndAc>
      <p:stSnd>
        <p:snd r:embed="rId3" name="arrow.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
</p:tagLst>
</file>

<file path=ppt/tags/tag10.xml><?xml version="1.0" encoding="utf-8"?>
<p:tagLst xmlns:a="http://schemas.openxmlformats.org/drawingml/2006/main" xmlns:r="http://schemas.openxmlformats.org/officeDocument/2006/relationships" xmlns:p="http://schemas.openxmlformats.org/presentationml/2006/main">
  <p:tag name="TIMING" val="|18.7"/>
</p:tagLst>
</file>

<file path=ppt/tags/tag11.xml><?xml version="1.0" encoding="utf-8"?>
<p:tagLst xmlns:a="http://schemas.openxmlformats.org/drawingml/2006/main" xmlns:r="http://schemas.openxmlformats.org/officeDocument/2006/relationships" xmlns:p="http://schemas.openxmlformats.org/presentationml/2006/main">
  <p:tag name="TIMING" val="|18.7"/>
</p:tagLst>
</file>

<file path=ppt/tags/tag12.xml><?xml version="1.0" encoding="utf-8"?>
<p:tagLst xmlns:a="http://schemas.openxmlformats.org/drawingml/2006/main" xmlns:r="http://schemas.openxmlformats.org/officeDocument/2006/relationships" xmlns:p="http://schemas.openxmlformats.org/presentationml/2006/main">
  <p:tag name="TIMING" val="|14.6"/>
</p:tagLst>
</file>

<file path=ppt/tags/tag13.xml><?xml version="1.0" encoding="utf-8"?>
<p:tagLst xmlns:a="http://schemas.openxmlformats.org/drawingml/2006/main" xmlns:r="http://schemas.openxmlformats.org/officeDocument/2006/relationships" xmlns:p="http://schemas.openxmlformats.org/presentationml/2006/main">
  <p:tag name="TIMING" val="|14.6"/>
</p:tagLst>
</file>

<file path=ppt/tags/tag2.xml><?xml version="1.0" encoding="utf-8"?>
<p:tagLst xmlns:a="http://schemas.openxmlformats.org/drawingml/2006/main" xmlns:r="http://schemas.openxmlformats.org/officeDocument/2006/relationships" xmlns:p="http://schemas.openxmlformats.org/presentationml/2006/main">
  <p:tag name="TIMING" val="|32.8"/>
</p:tagLst>
</file>

<file path=ppt/tags/tag3.xml><?xml version="1.0" encoding="utf-8"?>
<p:tagLst xmlns:a="http://schemas.openxmlformats.org/drawingml/2006/main" xmlns:r="http://schemas.openxmlformats.org/officeDocument/2006/relationships" xmlns:p="http://schemas.openxmlformats.org/presentationml/2006/main">
  <p:tag name="TIMING" val="|17.7"/>
</p:tagLst>
</file>

<file path=ppt/tags/tag4.xml><?xml version="1.0" encoding="utf-8"?>
<p:tagLst xmlns:a="http://schemas.openxmlformats.org/drawingml/2006/main" xmlns:r="http://schemas.openxmlformats.org/officeDocument/2006/relationships" xmlns:p="http://schemas.openxmlformats.org/presentationml/2006/main">
  <p:tag name="TIMING" val="|17.7"/>
</p:tagLst>
</file>

<file path=ppt/tags/tag5.xml><?xml version="1.0" encoding="utf-8"?>
<p:tagLst xmlns:a="http://schemas.openxmlformats.org/drawingml/2006/main" xmlns:r="http://schemas.openxmlformats.org/officeDocument/2006/relationships" xmlns:p="http://schemas.openxmlformats.org/presentationml/2006/main">
  <p:tag name="TIMING" val="|15.7"/>
</p:tagLst>
</file>

<file path=ppt/tags/tag6.xml><?xml version="1.0" encoding="utf-8"?>
<p:tagLst xmlns:a="http://schemas.openxmlformats.org/drawingml/2006/main" xmlns:r="http://schemas.openxmlformats.org/officeDocument/2006/relationships" xmlns:p="http://schemas.openxmlformats.org/presentationml/2006/main">
  <p:tag name="TIMING" val="|15.7"/>
</p:tagLst>
</file>

<file path=ppt/tags/tag7.xml><?xml version="1.0" encoding="utf-8"?>
<p:tagLst xmlns:a="http://schemas.openxmlformats.org/drawingml/2006/main" xmlns:r="http://schemas.openxmlformats.org/officeDocument/2006/relationships" xmlns:p="http://schemas.openxmlformats.org/presentationml/2006/main">
  <p:tag name="TIMING" val="|22.6"/>
</p:tagLst>
</file>

<file path=ppt/tags/tag8.xml><?xml version="1.0" encoding="utf-8"?>
<p:tagLst xmlns:a="http://schemas.openxmlformats.org/drawingml/2006/main" xmlns:r="http://schemas.openxmlformats.org/officeDocument/2006/relationships" xmlns:p="http://schemas.openxmlformats.org/presentationml/2006/main">
  <p:tag name="TIMING" val="|22.6"/>
</p:tagLst>
</file>

<file path=ppt/tags/tag9.xml><?xml version="1.0" encoding="utf-8"?>
<p:tagLst xmlns:a="http://schemas.openxmlformats.org/drawingml/2006/main" xmlns:r="http://schemas.openxmlformats.org/officeDocument/2006/relationships" xmlns:p="http://schemas.openxmlformats.org/presentationml/2006/main">
  <p:tag name="TIMING" val="|1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34F9A8-835E-40DD-9CA1-23D47F740052}">
  <ds:schemaRef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31A787E-66BC-4C97-B0BD-772E611F7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535AA6D-BC38-438F-A417-04904A27C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8445</TotalTime>
  <Words>1558</Words>
  <Application>Microsoft Office PowerPoint</Application>
  <PresentationFormat>On-screen Show (4:3)</PresentationFormat>
  <Paragraphs>407</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Customers Served</vt:lpstr>
      <vt:lpstr>RWB1 Demographics</vt:lpstr>
      <vt:lpstr>Wagner Peyser</vt:lpstr>
      <vt:lpstr>PowerPoint Presentation</vt:lpstr>
      <vt:lpstr>PowerPoint Presentation</vt:lpstr>
      <vt:lpstr>PowerPoint Presentation</vt:lpstr>
      <vt:lpstr> </vt:lpstr>
      <vt:lpstr> </vt:lpstr>
      <vt:lpstr>Business Services</vt:lpstr>
      <vt:lpstr>Hiring Events</vt:lpstr>
      <vt:lpstr>Hiring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Workforce Escarosa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BBailey</dc:creator>
  <cp:lastModifiedBy>Cole, Morgan</cp:lastModifiedBy>
  <cp:revision>657</cp:revision>
  <dcterms:created xsi:type="dcterms:W3CDTF">2010-03-04T17:16:05Z</dcterms:created>
  <dcterms:modified xsi:type="dcterms:W3CDTF">2014-09-19T13:29:46Z</dcterms:modified>
</cp:coreProperties>
</file>